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Amatic SC" panose="020B0604020202020204" charset="-79"/>
      <p:regular r:id="rId27"/>
      <p:bold r:id="rId28"/>
    </p:embeddedFont>
    <p:embeddedFont>
      <p:font typeface="Roboto" panose="020B0604020202020204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Shape 1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Shape 1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Shape 1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Shape 1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Shape 2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Shape 2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Shape 2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Shape 10"/>
          <p:cNvGrpSpPr/>
          <p:nvPr/>
        </p:nvGrpSpPr>
        <p:grpSpPr>
          <a:xfrm>
            <a:off x="8130968" y="7"/>
            <a:ext cx="4060732" cy="2707359"/>
            <a:chOff x="6098378" y="5"/>
            <a:chExt cx="3045625" cy="2030570"/>
          </a:xfrm>
        </p:grpSpPr>
        <p:sp>
          <p:nvSpPr>
            <p:cNvPr id="11" name="Shape 1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Shape 1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Shape 13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Shape 14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Shape 15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Shape 16"/>
          <p:cNvSpPr txBox="1">
            <a:spLocks noGrp="1"/>
          </p:cNvSpPr>
          <p:nvPr>
            <p:ph type="ctrTitle"/>
          </p:nvPr>
        </p:nvSpPr>
        <p:spPr>
          <a:xfrm>
            <a:off x="797467" y="2366963"/>
            <a:ext cx="10962900" cy="11184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ubTitle" idx="1"/>
          </p:nvPr>
        </p:nvSpPr>
        <p:spPr>
          <a:xfrm>
            <a:off x="797451" y="3621217"/>
            <a:ext cx="10962900" cy="577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Shape 70"/>
          <p:cNvGrpSpPr/>
          <p:nvPr/>
        </p:nvGrpSpPr>
        <p:grpSpPr>
          <a:xfrm>
            <a:off x="8130968" y="7"/>
            <a:ext cx="4060732" cy="2707359"/>
            <a:chOff x="6098378" y="5"/>
            <a:chExt cx="3045625" cy="2030570"/>
          </a:xfrm>
        </p:grpSpPr>
        <p:sp>
          <p:nvSpPr>
            <p:cNvPr id="71" name="Shape 7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Shape 7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Shape 73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Shape 74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Shape 75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xfrm>
            <a:off x="415600" y="1674733"/>
            <a:ext cx="11360700" cy="27075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0"/>
              <a:buNone/>
              <a:defRPr sz="16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0"/>
              <a:buNone/>
              <a:defRPr sz="16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0"/>
              <a:buNone/>
              <a:defRPr sz="16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0"/>
              <a:buNone/>
              <a:defRPr sz="16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0"/>
              <a:buNone/>
              <a:defRPr sz="16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0"/>
              <a:buNone/>
              <a:defRPr sz="16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0"/>
              <a:buNone/>
              <a:defRPr sz="16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0"/>
              <a:buNone/>
              <a:defRPr sz="16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0"/>
              <a:buNone/>
              <a:defRPr sz="16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415600" y="4492300"/>
            <a:ext cx="11360700" cy="1709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/>
          <a:lstStyle>
            <a:lvl1pPr marL="457200" lvl="0" indent="-3810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  <a:defRPr>
                <a:solidFill>
                  <a:schemeClr val="lt1"/>
                </a:solidFill>
              </a:defRPr>
            </a:lvl1pPr>
            <a:lvl2pPr marL="914400" lvl="1" indent="-349250" algn="ctr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2pPr>
            <a:lvl3pPr marL="1371600" lvl="2" indent="-349250" algn="ctr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3pPr>
            <a:lvl4pPr marL="1828800" lvl="3" indent="-349250" algn="ctr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  <a:defRPr>
                <a:solidFill>
                  <a:schemeClr val="lt1"/>
                </a:solidFill>
              </a:defRPr>
            </a:lvl4pPr>
            <a:lvl5pPr marL="2286000" lvl="4" indent="-349250" algn="ctr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5pPr>
            <a:lvl6pPr marL="2743200" lvl="5" indent="-349250" algn="ctr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6pPr>
            <a:lvl7pPr marL="3200400" lvl="6" indent="-349250" algn="ctr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  <a:defRPr>
                <a:solidFill>
                  <a:schemeClr val="lt1"/>
                </a:solidFill>
              </a:defRPr>
            </a:lvl7pPr>
            <a:lvl8pPr marL="3657600" lvl="7" indent="-349250" algn="ctr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8pPr>
            <a:lvl9pPr marL="4114800" lvl="8" indent="-349250" algn="ctr">
              <a:spcBef>
                <a:spcPts val="2100"/>
              </a:spcBef>
              <a:spcAft>
                <a:spcPts val="210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1800"/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Shape 20"/>
          <p:cNvGrpSpPr/>
          <p:nvPr/>
        </p:nvGrpSpPr>
        <p:grpSpPr>
          <a:xfrm>
            <a:off x="8130968" y="7"/>
            <a:ext cx="4060732" cy="2707359"/>
            <a:chOff x="6098378" y="5"/>
            <a:chExt cx="3045625" cy="2030570"/>
          </a:xfrm>
        </p:grpSpPr>
        <p:sp>
          <p:nvSpPr>
            <p:cNvPr id="21" name="Shape 2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Shape 2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Shape 23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Shape 24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Shape 25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797467" y="2869796"/>
            <a:ext cx="10962900" cy="11184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Shape 29"/>
          <p:cNvGrpSpPr/>
          <p:nvPr/>
        </p:nvGrpSpPr>
        <p:grpSpPr>
          <a:xfrm>
            <a:off x="0" y="5204762"/>
            <a:ext cx="12191695" cy="1653192"/>
            <a:chOff x="0" y="3903669"/>
            <a:chExt cx="9144000" cy="1239925"/>
          </a:xfrm>
        </p:grpSpPr>
        <p:sp>
          <p:nvSpPr>
            <p:cNvPr id="30" name="Shape 30"/>
            <p:cNvSpPr/>
            <p:nvPr/>
          </p:nvSpPr>
          <p:spPr>
            <a:xfrm>
              <a:off x="8154895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Shape 31"/>
            <p:cNvSpPr/>
            <p:nvPr/>
          </p:nvSpPr>
          <p:spPr>
            <a:xfrm flipH="1">
              <a:off x="6181163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Shape 32"/>
            <p:cNvSpPr/>
            <p:nvPr/>
          </p:nvSpPr>
          <p:spPr>
            <a:xfrm>
              <a:off x="7170274" y="3903669"/>
              <a:ext cx="989100" cy="9879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Shape 33"/>
            <p:cNvSpPr/>
            <p:nvPr/>
          </p:nvSpPr>
          <p:spPr>
            <a:xfrm rot="10800000">
              <a:off x="8154757" y="3903682"/>
              <a:ext cx="989100" cy="9879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Shape 34"/>
            <p:cNvSpPr/>
            <p:nvPr/>
          </p:nvSpPr>
          <p:spPr>
            <a:xfrm>
              <a:off x="0" y="4891594"/>
              <a:ext cx="9144000" cy="252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415600" y="546667"/>
            <a:ext cx="11360700" cy="81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15600" y="1639833"/>
            <a:ext cx="11360700" cy="445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/>
          <a:lstStyle>
            <a:lvl1pPr marL="457200" lvl="0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415600" y="546667"/>
            <a:ext cx="11360700" cy="81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415600" y="1639967"/>
            <a:ext cx="5333100" cy="445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/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6443200" y="1639967"/>
            <a:ext cx="5333100" cy="445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/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marL="914400" lvl="1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415600" y="546667"/>
            <a:ext cx="11360700" cy="810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415600" y="1954405"/>
            <a:ext cx="3744000" cy="4137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/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4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Shape 51"/>
          <p:cNvGrpSpPr/>
          <p:nvPr/>
        </p:nvGrpSpPr>
        <p:grpSpPr>
          <a:xfrm>
            <a:off x="8130968" y="7"/>
            <a:ext cx="4060732" cy="2707359"/>
            <a:chOff x="6098378" y="5"/>
            <a:chExt cx="3045625" cy="2030570"/>
          </a:xfrm>
        </p:grpSpPr>
        <p:sp>
          <p:nvSpPr>
            <p:cNvPr id="52" name="Shape 52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Shape 53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Shape 54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Shape 55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Shape 56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" name="Shape 57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91600" cy="5454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4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6096000" y="-233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1" name="Shape 61"/>
          <p:cNvCxnSpPr/>
          <p:nvPr/>
        </p:nvCxnSpPr>
        <p:spPr>
          <a:xfrm>
            <a:off x="6706233" y="5994000"/>
            <a:ext cx="624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354000" y="1534800"/>
            <a:ext cx="5393700" cy="20859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ubTitle" idx="1"/>
          </p:nvPr>
        </p:nvSpPr>
        <p:spPr>
          <a:xfrm>
            <a:off x="354000" y="3692002"/>
            <a:ext cx="5393700" cy="1692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5900" cy="49269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/>
          <a:lstStyle>
            <a:lvl1pPr marL="457200" lvl="0" indent="-381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Char char="●"/>
              <a:defRPr>
                <a:solidFill>
                  <a:schemeClr val="lt1"/>
                </a:solidFill>
              </a:defRPr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  <a:defRPr>
                <a:solidFill>
                  <a:schemeClr val="lt1"/>
                </a:solidFill>
              </a:defRPr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900"/>
              <a:buChar char="●"/>
              <a:defRPr>
                <a:solidFill>
                  <a:schemeClr val="lt1"/>
                </a:solidFill>
              </a:defRPr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Clr>
                <a:schemeClr val="lt1"/>
              </a:buClr>
              <a:buSzPts val="1900"/>
              <a:buChar char="○"/>
              <a:defRPr>
                <a:solidFill>
                  <a:schemeClr val="lt1"/>
                </a:solidFill>
              </a:defRPr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Clr>
                <a:schemeClr val="lt1"/>
              </a:buClr>
              <a:buSzPts val="19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426000" y="5640767"/>
            <a:ext cx="7998300" cy="798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geometric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15600" y="546667"/>
            <a:ext cx="11360700" cy="8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15600" y="1639833"/>
            <a:ext cx="11360700" cy="44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/>
          <a:lstStyle>
            <a:lvl1pPr marL="457200" lvl="0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●"/>
              <a:defRPr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○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■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●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○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■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●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○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4925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Roboto"/>
              <a:buChar char="■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11280575" y="6201587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>
              <a:buNone/>
              <a:defRPr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xo2wRvJ04ss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5yCOSHeYn4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hyperlink" Target="https://drive.google.com/drive/folders/1UTi-6Bp2v8ht0SVGW78sVVT0LiejB_7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ctrTitle"/>
          </p:nvPr>
        </p:nvSpPr>
        <p:spPr>
          <a:xfrm>
            <a:off x="1524000" y="2943688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 sz="6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" name="Shape 92" descr="Banner Image" title="Banner Image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1999" cy="1770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Shape 9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8948" y="2016700"/>
            <a:ext cx="9536550" cy="393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Shape 9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9200" y="5331403"/>
            <a:ext cx="5185125" cy="1410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Shape 9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145600" y="237800"/>
            <a:ext cx="2722400" cy="1179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>
            <a:spLocks noGrp="1"/>
          </p:cNvSpPr>
          <p:nvPr>
            <p:ph type="title"/>
          </p:nvPr>
        </p:nvSpPr>
        <p:spPr>
          <a:xfrm>
            <a:off x="838200" y="188825"/>
            <a:ext cx="10515600" cy="1325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rgbClr val="FF9900"/>
                </a:solidFill>
                <a:latin typeface="Amatic SC"/>
                <a:ea typeface="Amatic SC"/>
                <a:cs typeface="Amatic SC"/>
                <a:sym typeface="Amatic SC"/>
              </a:rPr>
              <a:t>IS IT BULLYING?</a:t>
            </a:r>
            <a:r>
              <a:rPr lang="en-US"/>
              <a:t> </a:t>
            </a:r>
            <a:endParaRPr/>
          </a:p>
        </p:txBody>
      </p:sp>
      <p:pic>
        <p:nvPicPr>
          <p:cNvPr id="160" name="Shape 1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75425" y="1326425"/>
            <a:ext cx="7241151" cy="5280202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Shape 161"/>
          <p:cNvSpPr txBox="1"/>
          <p:nvPr/>
        </p:nvSpPr>
        <p:spPr>
          <a:xfrm>
            <a:off x="3527050" y="5091875"/>
            <a:ext cx="5281500" cy="458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Accidentally pushing someone over in a game! </a:t>
            </a:r>
            <a:endParaRPr sz="1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>
            <a:spLocks noGrp="1"/>
          </p:cNvSpPr>
          <p:nvPr>
            <p:ph type="title"/>
          </p:nvPr>
        </p:nvSpPr>
        <p:spPr>
          <a:xfrm>
            <a:off x="838200" y="104700"/>
            <a:ext cx="10515600" cy="1325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rgbClr val="FF9900"/>
                </a:solidFill>
                <a:latin typeface="Amatic SC"/>
                <a:ea typeface="Amatic SC"/>
                <a:cs typeface="Amatic SC"/>
                <a:sym typeface="Amatic SC"/>
              </a:rPr>
              <a:t>IS IT BULLYING?</a:t>
            </a:r>
            <a:r>
              <a:rPr lang="en-US"/>
              <a:t> </a:t>
            </a:r>
            <a:endParaRPr/>
          </a:p>
        </p:txBody>
      </p:sp>
      <p:sp>
        <p:nvSpPr>
          <p:cNvPr id="167" name="Shape 16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2100"/>
              </a:spcAft>
              <a:buNone/>
            </a:pPr>
            <a:r>
              <a:rPr lang="en-US"/>
              <a:t> </a:t>
            </a:r>
            <a:endParaRPr/>
          </a:p>
        </p:txBody>
      </p:sp>
      <p:pic>
        <p:nvPicPr>
          <p:cNvPr id="168" name="Shape 1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64101" y="1448738"/>
            <a:ext cx="6863800" cy="5104976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Shape 169"/>
          <p:cNvSpPr txBox="1"/>
          <p:nvPr/>
        </p:nvSpPr>
        <p:spPr>
          <a:xfrm>
            <a:off x="3321150" y="4815550"/>
            <a:ext cx="5549700" cy="687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/>
              <a:t>Whispering mean things to a friend</a:t>
            </a:r>
            <a:endParaRPr sz="1600"/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/>
              <a:t>about someone else every day, to hurt that person. </a:t>
            </a:r>
            <a:endParaRPr sz="1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 txBox="1">
            <a:spLocks noGrp="1"/>
          </p:cNvSpPr>
          <p:nvPr>
            <p:ph type="title"/>
          </p:nvPr>
        </p:nvSpPr>
        <p:spPr>
          <a:xfrm>
            <a:off x="838200" y="90225"/>
            <a:ext cx="10515600" cy="1325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rgbClr val="FF9900"/>
                </a:solidFill>
                <a:latin typeface="Amatic SC"/>
                <a:ea typeface="Amatic SC"/>
                <a:cs typeface="Amatic SC"/>
                <a:sym typeface="Amatic SC"/>
              </a:rPr>
              <a:t>IS IT BULLYING?</a:t>
            </a:r>
            <a:r>
              <a:rPr lang="en-US"/>
              <a:t> </a:t>
            </a:r>
            <a:endParaRPr/>
          </a:p>
        </p:txBody>
      </p:sp>
      <p:pic>
        <p:nvPicPr>
          <p:cNvPr id="175" name="Shape 1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13587" y="1332800"/>
            <a:ext cx="6964827" cy="506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 txBox="1">
            <a:spLocks noGrp="1"/>
          </p:cNvSpPr>
          <p:nvPr>
            <p:ph type="title"/>
          </p:nvPr>
        </p:nvSpPr>
        <p:spPr>
          <a:xfrm>
            <a:off x="838200" y="90225"/>
            <a:ext cx="10515600" cy="1325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rgbClr val="FF9900"/>
                </a:solidFill>
                <a:latin typeface="Amatic SC"/>
                <a:ea typeface="Amatic SC"/>
                <a:cs typeface="Amatic SC"/>
                <a:sym typeface="Amatic SC"/>
              </a:rPr>
              <a:t>IS IT BULLYING?</a:t>
            </a:r>
            <a:r>
              <a:rPr lang="en-US"/>
              <a:t> </a:t>
            </a:r>
            <a:endParaRPr/>
          </a:p>
        </p:txBody>
      </p:sp>
      <p:pic>
        <p:nvPicPr>
          <p:cNvPr id="181" name="Shape 1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93363" y="1414813"/>
            <a:ext cx="7005274" cy="5172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/>
          <p:nvPr/>
        </p:nvSpPr>
        <p:spPr>
          <a:xfrm>
            <a:off x="284200" y="0"/>
            <a:ext cx="11353800" cy="16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 b="1" u="sng">
                <a:solidFill>
                  <a:srgbClr val="FF9900"/>
                </a:solidFill>
                <a:latin typeface="Amatic SC"/>
                <a:ea typeface="Amatic SC"/>
                <a:cs typeface="Amatic SC"/>
                <a:sym typeface="Amatic SC"/>
              </a:rPr>
              <a:t>What can you do if you see a bully or are being bullied?</a:t>
            </a:r>
            <a:endParaRPr sz="5000" b="1">
              <a:solidFill>
                <a:srgbClr val="FF9900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87" name="Shape 1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83175" y="1602000"/>
            <a:ext cx="6096000" cy="490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Shape 188"/>
          <p:cNvSpPr txBox="1"/>
          <p:nvPr/>
        </p:nvSpPr>
        <p:spPr>
          <a:xfrm>
            <a:off x="3321225" y="1411850"/>
            <a:ext cx="50199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latin typeface="Roboto"/>
                <a:ea typeface="Roboto"/>
                <a:cs typeface="Roboto"/>
                <a:sym typeface="Roboto"/>
              </a:rPr>
              <a:t>Follow our 2 and 3 step plan!!!</a:t>
            </a:r>
            <a:endParaRPr sz="3600" b="1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title"/>
          </p:nvPr>
        </p:nvSpPr>
        <p:spPr>
          <a:xfrm>
            <a:off x="838200" y="252700"/>
            <a:ext cx="10515600" cy="1325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9900"/>
                </a:solidFill>
                <a:latin typeface="Amatic SC"/>
                <a:ea typeface="Amatic SC"/>
                <a:cs typeface="Amatic SC"/>
                <a:sym typeface="Amatic SC"/>
              </a:rPr>
              <a:t>Our 3 Step-Plan </a:t>
            </a:r>
            <a:endParaRPr sz="6000" b="1">
              <a:solidFill>
                <a:srgbClr val="FF9900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194" name="Shape 1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600" y="1439350"/>
            <a:ext cx="10972800" cy="523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>
            <a:spLocks noGrp="1"/>
          </p:cNvSpPr>
          <p:nvPr>
            <p:ph type="title"/>
          </p:nvPr>
        </p:nvSpPr>
        <p:spPr>
          <a:xfrm>
            <a:off x="838200" y="0"/>
            <a:ext cx="10515600" cy="1325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9900"/>
                </a:solidFill>
                <a:latin typeface="Amatic SC"/>
                <a:ea typeface="Amatic SC"/>
                <a:cs typeface="Amatic SC"/>
                <a:sym typeface="Amatic SC"/>
              </a:rPr>
              <a:t>Our 2 Step-Plan</a:t>
            </a:r>
            <a:r>
              <a:rPr lang="en-US" sz="6000" b="1">
                <a:solidFill>
                  <a:srgbClr val="FF9900"/>
                </a:solidFill>
              </a:rPr>
              <a:t> </a:t>
            </a:r>
            <a:endParaRPr sz="6000" b="1">
              <a:solidFill>
                <a:srgbClr val="FF9900"/>
              </a:solidFill>
            </a:endParaRPr>
          </a:p>
        </p:txBody>
      </p:sp>
      <p:pic>
        <p:nvPicPr>
          <p:cNvPr id="200" name="Shape 2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43338" y="1325700"/>
            <a:ext cx="8105325" cy="5212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9900"/>
                </a:solidFill>
                <a:latin typeface="Amatic SC"/>
                <a:ea typeface="Amatic SC"/>
                <a:cs typeface="Amatic SC"/>
                <a:sym typeface="Amatic SC"/>
              </a:rPr>
              <a:t>What do you do?</a:t>
            </a:r>
            <a:endParaRPr sz="6000" b="1">
              <a:solidFill>
                <a:srgbClr val="FF9900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latin typeface="Roboto"/>
                <a:ea typeface="Roboto"/>
                <a:cs typeface="Roboto"/>
                <a:sym typeface="Roboto"/>
              </a:rPr>
              <a:t>If someone says to you “stop I don’t like that!” </a:t>
            </a:r>
            <a:endParaRPr sz="3200" b="1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latin typeface="Roboto"/>
                <a:ea typeface="Roboto"/>
                <a:cs typeface="Roboto"/>
                <a:sym typeface="Roboto"/>
              </a:rPr>
              <a:t>What should you do?</a:t>
            </a:r>
            <a:endParaRPr sz="3200" b="1">
              <a:latin typeface="Roboto"/>
              <a:ea typeface="Roboto"/>
              <a:cs typeface="Roboto"/>
              <a:sym typeface="Roboto"/>
            </a:endParaRPr>
          </a:p>
          <a:p>
            <a:pPr marL="0" lvl="0" indent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2100"/>
              </a:spcBef>
              <a:spcAft>
                <a:spcPts val="2100"/>
              </a:spcAft>
              <a:buNone/>
            </a:pPr>
            <a:endParaRPr/>
          </a:p>
        </p:txBody>
      </p:sp>
      <p:pic>
        <p:nvPicPr>
          <p:cNvPr id="207" name="Shape 2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94000" y="3191525"/>
            <a:ext cx="2667000" cy="266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 txBox="1">
            <a:spLocks noGrp="1"/>
          </p:cNvSpPr>
          <p:nvPr>
            <p:ph type="title"/>
          </p:nvPr>
        </p:nvSpPr>
        <p:spPr>
          <a:xfrm>
            <a:off x="1063050" y="85875"/>
            <a:ext cx="10515600" cy="1325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9900"/>
                </a:solidFill>
                <a:latin typeface="Amatic SC"/>
                <a:ea typeface="Amatic SC"/>
                <a:cs typeface="Amatic SC"/>
                <a:sym typeface="Amatic SC"/>
              </a:rPr>
              <a:t>Imagine a world free from bullying </a:t>
            </a:r>
            <a:endParaRPr sz="6000" b="1">
              <a:solidFill>
                <a:srgbClr val="FF9900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213" name="Shape 213"/>
          <p:cNvSpPr txBox="1">
            <a:spLocks noGrp="1"/>
          </p:cNvSpPr>
          <p:nvPr>
            <p:ph type="body" idx="1"/>
          </p:nvPr>
        </p:nvSpPr>
        <p:spPr>
          <a:xfrm>
            <a:off x="1063050" y="7673100"/>
            <a:ext cx="10515600" cy="718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210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2100"/>
              </a:spcBef>
              <a:spcAft>
                <a:spcPts val="0"/>
              </a:spcAft>
              <a:buNone/>
            </a:pPr>
            <a:r>
              <a:rPr lang="en-US"/>
              <a:t>Activity:</a:t>
            </a:r>
            <a:endParaRPr/>
          </a:p>
          <a:p>
            <a:pPr marL="0" lvl="0" indent="0">
              <a:spcBef>
                <a:spcPts val="210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https://www.youtube.com/watch?v=xo2wRvJ04ss</a:t>
            </a:r>
            <a:endParaRPr/>
          </a:p>
          <a:p>
            <a:pPr marL="0" lvl="0" indent="0">
              <a:spcBef>
                <a:spcPts val="210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2100"/>
              </a:spcBef>
              <a:spcAft>
                <a:spcPts val="0"/>
              </a:spcAft>
              <a:buNone/>
            </a:pPr>
            <a:r>
              <a:rPr lang="en-US"/>
              <a:t>Watch cadbury ad Discuss what the world was like with chocolate everywhere</a:t>
            </a:r>
            <a:endParaRPr/>
          </a:p>
          <a:p>
            <a:pPr marL="0" lvl="0" indent="0">
              <a:spcBef>
                <a:spcPts val="2100"/>
              </a:spcBef>
              <a:spcAft>
                <a:spcPts val="0"/>
              </a:spcAft>
              <a:buNone/>
            </a:pPr>
            <a:r>
              <a:rPr lang="en-US"/>
              <a:t>Pose question imagine a world free from bullying </a:t>
            </a:r>
            <a:endParaRPr/>
          </a:p>
          <a:p>
            <a:pPr marL="0" lvl="0" indent="0">
              <a:spcBef>
                <a:spcPts val="2100"/>
              </a:spcBef>
              <a:spcAft>
                <a:spcPts val="0"/>
              </a:spcAft>
              <a:buNone/>
            </a:pPr>
            <a:r>
              <a:rPr lang="en-US"/>
              <a:t>Use speech bubbles to draw or write answer independently </a:t>
            </a:r>
            <a:endParaRPr/>
          </a:p>
          <a:p>
            <a:pPr marL="0" lvl="0" indent="0">
              <a:spcBef>
                <a:spcPts val="2100"/>
              </a:spcBef>
              <a:spcAft>
                <a:spcPts val="2100"/>
              </a:spcAft>
              <a:buNone/>
            </a:pPr>
            <a:r>
              <a:rPr lang="en-US"/>
              <a:t>Display in classroom </a:t>
            </a:r>
            <a:endParaRPr/>
          </a:p>
        </p:txBody>
      </p:sp>
      <p:pic>
        <p:nvPicPr>
          <p:cNvPr id="214" name="Shape 214" descr="Image result for world free from bullyi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3950" y="1411575"/>
            <a:ext cx="4575950" cy="3788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Shape 215" descr="Image result for eyes cartoon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63375" y="1411572"/>
            <a:ext cx="2725700" cy="2756925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Shape 216"/>
          <p:cNvSpPr txBox="1"/>
          <p:nvPr/>
        </p:nvSpPr>
        <p:spPr>
          <a:xfrm>
            <a:off x="6338275" y="2783175"/>
            <a:ext cx="5427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None/>
            </a:pPr>
            <a:r>
              <a:rPr lang="en-US" sz="1800" u="sng">
                <a:solidFill>
                  <a:schemeClr val="accent5"/>
                </a:solidFill>
                <a:hlinkClick r:id="rId3"/>
              </a:rPr>
              <a:t>https://www.youtube.com/watch?v=xo2wRvJ04ss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Shape 217"/>
          <p:cNvSpPr txBox="1"/>
          <p:nvPr/>
        </p:nvSpPr>
        <p:spPr>
          <a:xfrm>
            <a:off x="6203375" y="4930625"/>
            <a:ext cx="6124200" cy="10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latin typeface="Amatic SC"/>
                <a:ea typeface="Amatic SC"/>
                <a:cs typeface="Amatic SC"/>
                <a:sym typeface="Amatic SC"/>
              </a:rPr>
              <a:t>Watch the video and discuss what the world would be like if it was full of chocolate!</a:t>
            </a:r>
            <a:endParaRPr sz="3600">
              <a:latin typeface="Amatic SC"/>
              <a:ea typeface="Amatic SC"/>
              <a:cs typeface="Amatic SC"/>
              <a:sym typeface="Amatic SC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>
            <a:spLocks noGrp="1"/>
          </p:cNvSpPr>
          <p:nvPr>
            <p:ph type="body" idx="1"/>
          </p:nvPr>
        </p:nvSpPr>
        <p:spPr>
          <a:xfrm>
            <a:off x="992625" y="1647600"/>
            <a:ext cx="10515600" cy="4351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b="1">
                <a:latin typeface="Roboto"/>
                <a:ea typeface="Roboto"/>
                <a:cs typeface="Roboto"/>
                <a:sym typeface="Roboto"/>
              </a:rPr>
              <a:t>Using the thought bubble templates, draw or write what the world would be like without bullying. </a:t>
            </a:r>
            <a:endParaRPr b="1">
              <a:latin typeface="Roboto"/>
              <a:ea typeface="Roboto"/>
              <a:cs typeface="Roboto"/>
              <a:sym typeface="Roboto"/>
            </a:endParaRPr>
          </a:p>
          <a:p>
            <a:pPr marL="0" lvl="0" indent="0">
              <a:spcBef>
                <a:spcPts val="2100"/>
              </a:spcBef>
              <a:spcAft>
                <a:spcPts val="2100"/>
              </a:spcAft>
              <a:buNone/>
            </a:pPr>
            <a:r>
              <a:rPr lang="en-US" b="1">
                <a:latin typeface="Roboto"/>
                <a:ea typeface="Roboto"/>
                <a:cs typeface="Roboto"/>
                <a:sym typeface="Roboto"/>
              </a:rPr>
              <a:t>Share your thought bubbles with your classmates and display in your classroom. </a:t>
            </a:r>
            <a:endParaRPr b="1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23" name="Shape 223" descr="Image result for world free from bullyi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62138" y="202375"/>
            <a:ext cx="6946900" cy="125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Shape 224" descr="Image result for world free from bullyi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70300" y="4334650"/>
            <a:ext cx="3074350" cy="2304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Shape 225" descr="Image result for world free from bullyi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4900" y="4262848"/>
            <a:ext cx="3265974" cy="244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Shape 226" descr="Image result for colourful thought bubbles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62038" y="4262850"/>
            <a:ext cx="4347096" cy="2447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rgbClr val="FF9900"/>
                </a:solidFill>
                <a:latin typeface="Amatic SC"/>
                <a:ea typeface="Amatic SC"/>
                <a:cs typeface="Amatic SC"/>
                <a:sym typeface="Amatic SC"/>
              </a:rPr>
              <a:t>What is ‘Bullying’?</a:t>
            </a:r>
            <a:endParaRPr sz="7200" b="1">
              <a:solidFill>
                <a:srgbClr val="FF9900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838200" y="1519175"/>
            <a:ext cx="10515600" cy="46575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 b="1">
                <a:latin typeface="Roboto"/>
                <a:ea typeface="Roboto"/>
                <a:cs typeface="Roboto"/>
                <a:sym typeface="Roboto"/>
              </a:rPr>
              <a:t>Bullying is when someone is</a:t>
            </a:r>
            <a:r>
              <a:rPr lang="en-US" sz="24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b="1">
                <a:solidFill>
                  <a:srgbClr val="FF9900"/>
                </a:solidFill>
                <a:latin typeface="Roboto"/>
                <a:ea typeface="Roboto"/>
                <a:cs typeface="Roboto"/>
                <a:sym typeface="Roboto"/>
              </a:rPr>
              <a:t>intentionally</a:t>
            </a:r>
            <a:r>
              <a:rPr lang="en-US" sz="24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b="1">
                <a:latin typeface="Roboto"/>
                <a:ea typeface="Roboto"/>
                <a:cs typeface="Roboto"/>
                <a:sym typeface="Roboto"/>
              </a:rPr>
              <a:t>mean or hurtful to another person</a:t>
            </a:r>
            <a:r>
              <a:rPr lang="en-US" sz="24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b="1">
                <a:solidFill>
                  <a:srgbClr val="FF9900"/>
                </a:solidFill>
                <a:latin typeface="Roboto"/>
                <a:ea typeface="Roboto"/>
                <a:cs typeface="Roboto"/>
                <a:sym typeface="Roboto"/>
              </a:rPr>
              <a:t>over and over again</a:t>
            </a:r>
            <a:r>
              <a:rPr lang="en-US" sz="2400" b="1">
                <a:latin typeface="Roboto"/>
                <a:ea typeface="Roboto"/>
                <a:cs typeface="Roboto"/>
                <a:sym typeface="Roboto"/>
              </a:rPr>
              <a:t>, even when they have been asked to stop! </a:t>
            </a:r>
            <a:br>
              <a:rPr lang="en-US" sz="2400" b="1">
                <a:latin typeface="Roboto"/>
                <a:ea typeface="Roboto"/>
                <a:cs typeface="Roboto"/>
                <a:sym typeface="Roboto"/>
              </a:rPr>
            </a:br>
            <a:r>
              <a:rPr lang="en-US" sz="2400" b="1"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en-US" sz="2400" b="1">
                <a:latin typeface="Roboto"/>
                <a:ea typeface="Roboto"/>
                <a:cs typeface="Roboto"/>
                <a:sym typeface="Roboto"/>
              </a:rPr>
            </a:br>
            <a:r>
              <a:rPr lang="en-US" sz="2400" b="1"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en-US" sz="2400" b="1">
                <a:latin typeface="Roboto"/>
                <a:ea typeface="Roboto"/>
                <a:cs typeface="Roboto"/>
                <a:sym typeface="Roboto"/>
              </a:rPr>
            </a:br>
            <a:r>
              <a:rPr lang="en-US" sz="2400" b="1">
                <a:latin typeface="Roboto"/>
                <a:ea typeface="Roboto"/>
                <a:cs typeface="Roboto"/>
                <a:sym typeface="Roboto"/>
              </a:rPr>
              <a:t>Activity!</a:t>
            </a:r>
            <a:endParaRPr sz="3000" b="1">
              <a:solidFill>
                <a:srgbClr val="FF9900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marL="0" lvl="0" indent="0" rtl="0">
              <a:spcBef>
                <a:spcPts val="2100"/>
              </a:spcBef>
              <a:spcAft>
                <a:spcPts val="2100"/>
              </a:spcAft>
              <a:buNone/>
            </a:pPr>
            <a:r>
              <a:rPr lang="en-US" sz="4800" b="1">
                <a:solidFill>
                  <a:srgbClr val="FF9900"/>
                </a:solidFill>
                <a:latin typeface="Amatic SC"/>
                <a:ea typeface="Amatic SC"/>
                <a:cs typeface="Amatic SC"/>
                <a:sym typeface="Amatic SC"/>
              </a:rPr>
              <a:t>Discuss what things might a bully do to someone?</a:t>
            </a:r>
            <a:r>
              <a:rPr lang="en-US" sz="48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US" sz="24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en-US" sz="24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-US" sz="24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en-US" sz="24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</a:br>
            <a:endParaRPr/>
          </a:p>
        </p:txBody>
      </p:sp>
      <p:pic>
        <p:nvPicPr>
          <p:cNvPr id="102" name="Shape 1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25556" y="86825"/>
            <a:ext cx="1749418" cy="169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Shape 1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064350" y="2477225"/>
            <a:ext cx="2071826" cy="16712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Shape 10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386750" y="4560037"/>
            <a:ext cx="1749427" cy="2126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Shape 10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055475" y="564778"/>
            <a:ext cx="734925" cy="734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Shape 10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055475" y="2749841"/>
            <a:ext cx="734925" cy="734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055475" y="4934903"/>
            <a:ext cx="734925" cy="734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rgbClr val="FF9900"/>
                </a:solidFill>
                <a:latin typeface="Amatic SC"/>
                <a:ea typeface="Amatic SC"/>
                <a:cs typeface="Amatic SC"/>
                <a:sym typeface="Amatic SC"/>
              </a:rPr>
              <a:t>Take a note from Kid President! </a:t>
            </a:r>
            <a:endParaRPr sz="7200" b="1">
              <a:solidFill>
                <a:srgbClr val="FF9900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232" name="Shape 23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1243100" cy="4752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b="1">
                <a:latin typeface="Roboto"/>
                <a:ea typeface="Roboto"/>
                <a:cs typeface="Roboto"/>
                <a:sym typeface="Roboto"/>
              </a:rPr>
              <a:t>Watch the clip from Kid President! </a:t>
            </a:r>
            <a:r>
              <a:rPr lang="en-US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en-US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</a:br>
            <a:endParaRPr b="1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>
              <a:spcBef>
                <a:spcPts val="2100"/>
              </a:spcBef>
              <a:spcAft>
                <a:spcPts val="0"/>
              </a:spcAft>
              <a:buNone/>
            </a:pPr>
            <a:r>
              <a:rPr lang="en-US" sz="3600" b="1" u="sng">
                <a:solidFill>
                  <a:srgbClr val="FF00FF"/>
                </a:solidFill>
                <a:latin typeface="Amatic SC"/>
                <a:ea typeface="Amatic SC"/>
                <a:cs typeface="Amatic SC"/>
                <a:sym typeface="Amatic SC"/>
                <a:hlinkClick r:id="rId3"/>
              </a:rPr>
              <a:t>Things we should say more often!</a:t>
            </a:r>
            <a:r>
              <a:rPr lang="en-US" u="sng">
                <a:solidFill>
                  <a:srgbClr val="FF00FF"/>
                </a:solidFill>
                <a:hlinkClick r:id="rId3"/>
              </a:rPr>
              <a:t> </a:t>
            </a:r>
            <a:endParaRPr>
              <a:solidFill>
                <a:srgbClr val="FF00FF"/>
              </a:solidFill>
            </a:endParaRPr>
          </a:p>
          <a:p>
            <a:pPr marL="0" lvl="0" indent="0">
              <a:spcBef>
                <a:spcPts val="2100"/>
              </a:spcBef>
              <a:spcAft>
                <a:spcPts val="0"/>
              </a:spcAft>
              <a:buNone/>
            </a:pPr>
            <a:endParaRPr>
              <a:solidFill>
                <a:srgbClr val="000000"/>
              </a:solidFill>
            </a:endParaRPr>
          </a:p>
          <a:p>
            <a:pPr marL="0" lvl="0" indent="0">
              <a:spcBef>
                <a:spcPts val="2100"/>
              </a:spcBef>
              <a:spcAft>
                <a:spcPts val="2100"/>
              </a:spcAft>
              <a:buNone/>
            </a:pPr>
            <a:r>
              <a:rPr lang="en-US" b="1">
                <a:latin typeface="Roboto"/>
                <a:ea typeface="Roboto"/>
                <a:cs typeface="Roboto"/>
                <a:sym typeface="Roboto"/>
              </a:rPr>
              <a:t>Activity: </a:t>
            </a:r>
            <a:r>
              <a:rPr lang="en-US" b="1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Puzzle pieces!</a:t>
            </a:r>
            <a:r>
              <a:rPr lang="en-US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br>
              <a:rPr lang="en-US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-US" b="1">
                <a:latin typeface="Roboto"/>
                <a:ea typeface="Roboto"/>
                <a:cs typeface="Roboto"/>
                <a:sym typeface="Roboto"/>
              </a:rPr>
              <a:t>Write or draw something we should SAY or DO more often! Things that will make our world a better place; one that is free of bullying!  </a:t>
            </a:r>
            <a:r>
              <a:rPr lang="en-US">
                <a:solidFill>
                  <a:schemeClr val="lt1"/>
                </a:solidFill>
              </a:rPr>
              <a:t>bullying!  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233" name="Shape 2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78025" y="2134786"/>
            <a:ext cx="4657101" cy="227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Shape 2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3216727">
            <a:off x="9980485" y="384741"/>
            <a:ext cx="1912426" cy="14343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9900"/>
                </a:solidFill>
                <a:latin typeface="Amatic SC"/>
                <a:ea typeface="Amatic SC"/>
                <a:cs typeface="Amatic SC"/>
                <a:sym typeface="Amatic SC"/>
              </a:rPr>
              <a:t>The Actions of a bully... </a:t>
            </a:r>
            <a:endParaRPr sz="6000" b="1">
              <a:solidFill>
                <a:srgbClr val="FF9900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838200" y="1608600"/>
            <a:ext cx="10515600" cy="4351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 b="1">
                <a:latin typeface="Roboto"/>
                <a:ea typeface="Roboto"/>
                <a:cs typeface="Roboto"/>
                <a:sym typeface="Roboto"/>
              </a:rPr>
              <a:t>A bully might do things like:</a:t>
            </a:r>
            <a:endParaRPr sz="2400" b="1">
              <a:latin typeface="Roboto"/>
              <a:ea typeface="Roboto"/>
              <a:cs typeface="Roboto"/>
              <a:sym typeface="Roboto"/>
            </a:endParaRPr>
          </a:p>
          <a:p>
            <a:pPr marL="457200" lvl="0" indent="-355600" rtl="0">
              <a:spcBef>
                <a:spcPts val="2100"/>
              </a:spcBef>
              <a:spcAft>
                <a:spcPts val="0"/>
              </a:spcAft>
              <a:buSzPts val="2000"/>
              <a:buFont typeface="Roboto"/>
              <a:buChar char="●"/>
            </a:pPr>
            <a:r>
              <a:rPr lang="en-US" sz="2000" b="1">
                <a:latin typeface="Roboto"/>
                <a:ea typeface="Roboto"/>
                <a:cs typeface="Roboto"/>
                <a:sym typeface="Roboto"/>
              </a:rPr>
              <a:t>teasing or name-calling</a:t>
            </a:r>
            <a:endParaRPr sz="2000" b="1">
              <a:latin typeface="Roboto"/>
              <a:ea typeface="Roboto"/>
              <a:cs typeface="Roboto"/>
              <a:sym typeface="Roboto"/>
            </a:endParaRPr>
          </a:p>
          <a:p>
            <a: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●"/>
            </a:pPr>
            <a:r>
              <a:rPr lang="en-US" sz="2000" b="1">
                <a:latin typeface="Roboto"/>
                <a:ea typeface="Roboto"/>
                <a:cs typeface="Roboto"/>
                <a:sym typeface="Roboto"/>
              </a:rPr>
              <a:t>picking on someone and trying to make them feel bad</a:t>
            </a:r>
            <a:endParaRPr sz="2000" b="1">
              <a:latin typeface="Roboto"/>
              <a:ea typeface="Roboto"/>
              <a:cs typeface="Roboto"/>
              <a:sym typeface="Roboto"/>
            </a:endParaRPr>
          </a:p>
          <a:p>
            <a: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●"/>
            </a:pPr>
            <a:r>
              <a:rPr lang="en-US" sz="2000" b="1">
                <a:latin typeface="Roboto"/>
                <a:ea typeface="Roboto"/>
                <a:cs typeface="Roboto"/>
                <a:sym typeface="Roboto"/>
              </a:rPr>
              <a:t>spreading rumours about someone</a:t>
            </a:r>
            <a:endParaRPr sz="2000" b="1">
              <a:latin typeface="Roboto"/>
              <a:ea typeface="Roboto"/>
              <a:cs typeface="Roboto"/>
              <a:sym typeface="Roboto"/>
            </a:endParaRPr>
          </a:p>
          <a:p>
            <a: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●"/>
            </a:pPr>
            <a:r>
              <a:rPr lang="en-US" sz="2000" b="1">
                <a:latin typeface="Roboto"/>
                <a:ea typeface="Roboto"/>
                <a:cs typeface="Roboto"/>
                <a:sym typeface="Roboto"/>
              </a:rPr>
              <a:t>leaving someone out to hurt their feelings. </a:t>
            </a:r>
            <a:endParaRPr sz="2000" b="1">
              <a:latin typeface="Roboto"/>
              <a:ea typeface="Roboto"/>
              <a:cs typeface="Roboto"/>
              <a:sym typeface="Roboto"/>
            </a:endParaRPr>
          </a:p>
          <a:p>
            <a: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●"/>
            </a:pPr>
            <a:r>
              <a:rPr lang="en-US" sz="2000" b="1">
                <a:latin typeface="Roboto"/>
                <a:ea typeface="Roboto"/>
                <a:cs typeface="Roboto"/>
                <a:sym typeface="Roboto"/>
              </a:rPr>
              <a:t>making someone feel sad, mad, scared, unliked and alone</a:t>
            </a:r>
            <a:endParaRPr sz="2000" b="1">
              <a:latin typeface="Roboto"/>
              <a:ea typeface="Roboto"/>
              <a:cs typeface="Roboto"/>
              <a:sym typeface="Roboto"/>
            </a:endParaRPr>
          </a:p>
          <a:p>
            <a: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●"/>
            </a:pPr>
            <a:r>
              <a:rPr lang="en-US" sz="2000" b="1">
                <a:latin typeface="Roboto"/>
                <a:ea typeface="Roboto"/>
                <a:cs typeface="Roboto"/>
                <a:sym typeface="Roboto"/>
              </a:rPr>
              <a:t>trying to have power over someone</a:t>
            </a:r>
            <a:endParaRPr sz="2000" b="1">
              <a:latin typeface="Roboto"/>
              <a:ea typeface="Roboto"/>
              <a:cs typeface="Roboto"/>
              <a:sym typeface="Roboto"/>
            </a:endParaRPr>
          </a:p>
          <a:p>
            <a: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●"/>
            </a:pPr>
            <a:r>
              <a:rPr lang="en-US" sz="2000" b="1">
                <a:latin typeface="Roboto"/>
                <a:ea typeface="Roboto"/>
                <a:cs typeface="Roboto"/>
                <a:sym typeface="Roboto"/>
              </a:rPr>
              <a:t>saying or doing mean things that upset someone</a:t>
            </a:r>
            <a:endParaRPr sz="2000" b="1">
              <a:latin typeface="Roboto"/>
              <a:ea typeface="Roboto"/>
              <a:cs typeface="Roboto"/>
              <a:sym typeface="Roboto"/>
            </a:endParaRPr>
          </a:p>
          <a:p>
            <a: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Font typeface="Roboto"/>
              <a:buChar char="●"/>
            </a:pPr>
            <a:r>
              <a:rPr lang="en-US" sz="2000" b="1">
                <a:latin typeface="Roboto"/>
                <a:ea typeface="Roboto"/>
                <a:cs typeface="Roboto"/>
                <a:sym typeface="Roboto"/>
              </a:rPr>
              <a:t>sending hurtful notes, emails or texts.</a:t>
            </a:r>
            <a:endParaRPr sz="2000" b="1">
              <a:latin typeface="Roboto"/>
              <a:ea typeface="Roboto"/>
              <a:cs typeface="Roboto"/>
              <a:sym typeface="Roboto"/>
            </a:endParaRPr>
          </a:p>
          <a:p>
            <a:pPr marL="0" lvl="0" indent="0" rtl="0">
              <a:spcBef>
                <a:spcPts val="2100"/>
              </a:spcBef>
              <a:spcAft>
                <a:spcPts val="0"/>
              </a:spcAft>
              <a:buNone/>
            </a:pPr>
            <a:r>
              <a:rPr lang="en-US" sz="2000" b="1">
                <a:latin typeface="Roboto"/>
                <a:ea typeface="Roboto"/>
                <a:cs typeface="Roboto"/>
                <a:sym typeface="Roboto"/>
              </a:rPr>
              <a:t>The important thing to remember, is that they will do these </a:t>
            </a:r>
            <a:r>
              <a:rPr lang="en-US" sz="2000" b="1">
                <a:solidFill>
                  <a:srgbClr val="FF9900"/>
                </a:solidFill>
                <a:latin typeface="Roboto"/>
                <a:ea typeface="Roboto"/>
                <a:cs typeface="Roboto"/>
                <a:sym typeface="Roboto"/>
              </a:rPr>
              <a:t>repeatedly </a:t>
            </a:r>
            <a:r>
              <a:rPr lang="en-US" sz="2000" b="1">
                <a:latin typeface="Roboto"/>
                <a:ea typeface="Roboto"/>
                <a:cs typeface="Roboto"/>
                <a:sym typeface="Roboto"/>
              </a:rPr>
              <a:t>to a person. </a:t>
            </a:r>
            <a:endParaRPr sz="2000" b="1">
              <a:latin typeface="Roboto"/>
              <a:ea typeface="Roboto"/>
              <a:cs typeface="Roboto"/>
              <a:sym typeface="Roboto"/>
            </a:endParaRPr>
          </a:p>
          <a:p>
            <a:pPr marL="0" lvl="0" indent="0">
              <a:spcBef>
                <a:spcPts val="210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2100"/>
              </a:spcBef>
              <a:spcAft>
                <a:spcPts val="2100"/>
              </a:spcAft>
              <a:buNone/>
            </a:pPr>
            <a:endParaRPr/>
          </a:p>
        </p:txBody>
      </p:sp>
      <p:pic>
        <p:nvPicPr>
          <p:cNvPr id="114" name="Shape 1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40899" y="519949"/>
            <a:ext cx="4051100" cy="405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rgbClr val="FF9900"/>
                </a:solidFill>
                <a:latin typeface="Amatic SC"/>
                <a:ea typeface="Amatic SC"/>
                <a:cs typeface="Amatic SC"/>
                <a:sym typeface="Amatic SC"/>
              </a:rPr>
              <a:t>Where can bullying happen?</a:t>
            </a:r>
            <a:endParaRPr sz="7200" b="1">
              <a:solidFill>
                <a:srgbClr val="FF9900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b="1">
                <a:latin typeface="Arial"/>
                <a:ea typeface="Arial"/>
                <a:cs typeface="Arial"/>
                <a:sym typeface="Arial"/>
              </a:rPr>
              <a:t>Bullying can happen anywhere! </a:t>
            </a:r>
            <a:endParaRPr sz="3000" b="1">
              <a:latin typeface="Arial"/>
              <a:ea typeface="Arial"/>
              <a:cs typeface="Arial"/>
              <a:sym typeface="Arial"/>
            </a:endParaRPr>
          </a:p>
          <a:p>
            <a:pPr marL="457200" lvl="0" indent="-419100" rtl="0">
              <a:spcBef>
                <a:spcPts val="2100"/>
              </a:spcBef>
              <a:spcAft>
                <a:spcPts val="0"/>
              </a:spcAft>
              <a:buSzPts val="3000"/>
              <a:buChar char="●"/>
            </a:pPr>
            <a:r>
              <a:rPr lang="en-US" sz="3000" b="1"/>
              <a:t>on the way to school</a:t>
            </a:r>
            <a:endParaRPr sz="3000" b="1"/>
          </a:p>
          <a:p>
            <a:pPr marL="457200" lvl="0" indent="-419100" rtl="0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-US" sz="3000" b="1"/>
              <a:t>at school</a:t>
            </a:r>
            <a:endParaRPr sz="3000" b="1"/>
          </a:p>
          <a:p>
            <a:pPr marL="457200" lvl="0" indent="-419100" rtl="0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-US" sz="3000" b="1"/>
              <a:t>in the playground</a:t>
            </a:r>
            <a:endParaRPr sz="3000" b="1"/>
          </a:p>
          <a:p>
            <a:pPr marL="457200" lvl="0" indent="-419100" rtl="0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-US" sz="3000" b="1"/>
              <a:t>on excursions or camps</a:t>
            </a:r>
            <a:endParaRPr sz="3000" b="1"/>
          </a:p>
          <a:p>
            <a:pPr marL="457200" lvl="0" indent="-419100" rtl="0"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-US" sz="3000" b="1"/>
              <a:t>on the phone or on the internet.</a:t>
            </a:r>
            <a:endParaRPr sz="3000" b="1"/>
          </a:p>
          <a:p>
            <a:pPr marL="0" lvl="0" indent="0">
              <a:spcBef>
                <a:spcPts val="2100"/>
              </a:spcBef>
              <a:spcAft>
                <a:spcPts val="2100"/>
              </a:spcAft>
              <a:buNone/>
            </a:pPr>
            <a:endParaRPr/>
          </a:p>
        </p:txBody>
      </p:sp>
      <p:pic>
        <p:nvPicPr>
          <p:cNvPr id="121" name="Shape 1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59428" y="1706438"/>
            <a:ext cx="3299500" cy="4589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title"/>
          </p:nvPr>
        </p:nvSpPr>
        <p:spPr>
          <a:xfrm>
            <a:off x="523400" y="230100"/>
            <a:ext cx="10515600" cy="1325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320040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 b="1">
                <a:solidFill>
                  <a:srgbClr val="FF9900"/>
                </a:solidFill>
                <a:latin typeface="Amatic SC"/>
                <a:ea typeface="Amatic SC"/>
                <a:cs typeface="Amatic SC"/>
                <a:sym typeface="Amatic SC"/>
              </a:rPr>
              <a:t>Bullying is not ok!</a:t>
            </a:r>
            <a:endParaRPr sz="7000" b="1">
              <a:solidFill>
                <a:srgbClr val="FF9900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838200" y="1555800"/>
            <a:ext cx="10515600" cy="5032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Roboto"/>
                <a:ea typeface="Roboto"/>
                <a:cs typeface="Roboto"/>
                <a:sym typeface="Roboto"/>
              </a:rPr>
              <a:t>•You have the right to</a:t>
            </a:r>
            <a:r>
              <a:rPr lang="en-US" b="1">
                <a:solidFill>
                  <a:srgbClr val="FF9900"/>
                </a:solidFill>
                <a:latin typeface="Roboto"/>
                <a:ea typeface="Roboto"/>
                <a:cs typeface="Roboto"/>
                <a:sym typeface="Roboto"/>
              </a:rPr>
              <a:t> feel safe.</a:t>
            </a:r>
            <a:endParaRPr b="1">
              <a:solidFill>
                <a:srgbClr val="FF99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Roboto"/>
                <a:ea typeface="Roboto"/>
                <a:cs typeface="Roboto"/>
                <a:sym typeface="Roboto"/>
              </a:rPr>
              <a:t>•Bullying </a:t>
            </a:r>
            <a:r>
              <a:rPr lang="en-US" b="1">
                <a:solidFill>
                  <a:srgbClr val="FF9900"/>
                </a:solidFill>
                <a:latin typeface="Roboto"/>
                <a:ea typeface="Roboto"/>
                <a:cs typeface="Roboto"/>
                <a:sym typeface="Roboto"/>
              </a:rPr>
              <a:t>causes great harm.</a:t>
            </a:r>
            <a:endParaRPr b="1">
              <a:solidFill>
                <a:srgbClr val="FF99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Roboto"/>
                <a:ea typeface="Roboto"/>
                <a:cs typeface="Roboto"/>
                <a:sym typeface="Roboto"/>
              </a:rPr>
              <a:t>•If someone gets bullied, it is </a:t>
            </a:r>
            <a:r>
              <a:rPr lang="en-US" b="1">
                <a:solidFill>
                  <a:srgbClr val="FF9900"/>
                </a:solidFill>
                <a:latin typeface="Roboto"/>
                <a:ea typeface="Roboto"/>
                <a:cs typeface="Roboto"/>
                <a:sym typeface="Roboto"/>
              </a:rPr>
              <a:t>not their fault</a:t>
            </a:r>
            <a:r>
              <a:rPr lang="en-US" b="1">
                <a:latin typeface="Roboto"/>
                <a:ea typeface="Roboto"/>
                <a:cs typeface="Roboto"/>
                <a:sym typeface="Roboto"/>
              </a:rPr>
              <a:t>.</a:t>
            </a:r>
            <a:endParaRPr b="1">
              <a:latin typeface="Roboto"/>
              <a:ea typeface="Roboto"/>
              <a:cs typeface="Roboto"/>
              <a:sym typeface="Roboto"/>
            </a:endParaRPr>
          </a:p>
          <a:p>
            <a:pPr marL="0" lvl="0" indent="0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Roboto"/>
                <a:ea typeface="Roboto"/>
                <a:cs typeface="Roboto"/>
                <a:sym typeface="Roboto"/>
              </a:rPr>
              <a:t>•</a:t>
            </a:r>
            <a:r>
              <a:rPr lang="en-US" b="1">
                <a:solidFill>
                  <a:srgbClr val="FF9900"/>
                </a:solidFill>
                <a:latin typeface="Roboto"/>
                <a:ea typeface="Roboto"/>
                <a:cs typeface="Roboto"/>
                <a:sym typeface="Roboto"/>
              </a:rPr>
              <a:t>Schools should be safe</a:t>
            </a:r>
            <a:r>
              <a:rPr lang="en-US" b="1">
                <a:latin typeface="Roboto"/>
                <a:ea typeface="Roboto"/>
                <a:cs typeface="Roboto"/>
                <a:sym typeface="Roboto"/>
              </a:rPr>
              <a:t> from bullying.</a:t>
            </a:r>
            <a:endParaRPr b="1">
              <a:latin typeface="Roboto"/>
              <a:ea typeface="Roboto"/>
              <a:cs typeface="Roboto"/>
              <a:sym typeface="Roboto"/>
            </a:endParaRPr>
          </a:p>
          <a:p>
            <a:pPr marL="0" lvl="0" indent="0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Roboto"/>
                <a:ea typeface="Roboto"/>
                <a:cs typeface="Roboto"/>
                <a:sym typeface="Roboto"/>
              </a:rPr>
              <a:t>•Bullying is everyone’s problem.</a:t>
            </a:r>
            <a:endParaRPr b="1">
              <a:latin typeface="Roboto"/>
              <a:ea typeface="Roboto"/>
              <a:cs typeface="Roboto"/>
              <a:sym typeface="Roboto"/>
            </a:endParaRPr>
          </a:p>
          <a:p>
            <a:pPr marL="0" lvl="0" indent="0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Roboto"/>
                <a:ea typeface="Roboto"/>
                <a:cs typeface="Roboto"/>
                <a:sym typeface="Roboto"/>
              </a:rPr>
              <a:t>•Put-downs are </a:t>
            </a:r>
            <a:r>
              <a:rPr lang="en-US" b="1">
                <a:solidFill>
                  <a:srgbClr val="FF9900"/>
                </a:solidFill>
                <a:latin typeface="Roboto"/>
                <a:ea typeface="Roboto"/>
                <a:cs typeface="Roboto"/>
                <a:sym typeface="Roboto"/>
              </a:rPr>
              <a:t>not okay.</a:t>
            </a:r>
            <a:endParaRPr b="1">
              <a:solidFill>
                <a:srgbClr val="FF9900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rtl="0"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Roboto"/>
                <a:ea typeface="Roboto"/>
                <a:cs typeface="Roboto"/>
                <a:sym typeface="Roboto"/>
              </a:rPr>
              <a:t>•</a:t>
            </a:r>
            <a:r>
              <a:rPr lang="en-US" b="1">
                <a:solidFill>
                  <a:srgbClr val="FF9900"/>
                </a:solidFill>
                <a:latin typeface="Roboto"/>
                <a:ea typeface="Roboto"/>
                <a:cs typeface="Roboto"/>
                <a:sym typeface="Roboto"/>
              </a:rPr>
              <a:t>Think for yourself,</a:t>
            </a:r>
            <a:r>
              <a:rPr lang="en-US" b="1">
                <a:latin typeface="Roboto"/>
                <a:ea typeface="Roboto"/>
                <a:cs typeface="Roboto"/>
                <a:sym typeface="Roboto"/>
              </a:rPr>
              <a:t> do not follow others.</a:t>
            </a:r>
            <a:endParaRPr b="1">
              <a:latin typeface="Roboto"/>
              <a:ea typeface="Roboto"/>
              <a:cs typeface="Roboto"/>
              <a:sym typeface="Roboto"/>
            </a:endParaRPr>
          </a:p>
          <a:p>
            <a:pPr marL="0" lvl="0" indent="0">
              <a:spcBef>
                <a:spcPts val="2100"/>
              </a:spcBef>
              <a:spcAft>
                <a:spcPts val="2100"/>
              </a:spcAft>
              <a:buNone/>
            </a:pPr>
            <a:endParaRPr/>
          </a:p>
        </p:txBody>
      </p:sp>
      <p:pic>
        <p:nvPicPr>
          <p:cNvPr id="128" name="Shape 128" descr="Image result for bullying is not ok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61500" y="2093678"/>
            <a:ext cx="3311600" cy="331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rgbClr val="FF9900"/>
                </a:solidFill>
                <a:latin typeface="Amatic SC"/>
                <a:ea typeface="Amatic SC"/>
                <a:cs typeface="Amatic SC"/>
                <a:sym typeface="Amatic SC"/>
              </a:rPr>
              <a:t>What Bullying is </a:t>
            </a:r>
            <a:r>
              <a:rPr lang="en-US" sz="7200" b="1" u="sng">
                <a:solidFill>
                  <a:srgbClr val="FF9900"/>
                </a:solidFill>
                <a:latin typeface="Amatic SC"/>
                <a:ea typeface="Amatic SC"/>
                <a:cs typeface="Amatic SC"/>
                <a:sym typeface="Amatic SC"/>
              </a:rPr>
              <a:t>not</a:t>
            </a:r>
            <a:endParaRPr sz="7200" b="1" u="sng">
              <a:solidFill>
                <a:srgbClr val="FF9900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838200" y="1690825"/>
            <a:ext cx="10515600" cy="4351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200" b="1">
                <a:latin typeface="Arial"/>
                <a:ea typeface="Arial"/>
                <a:cs typeface="Arial"/>
                <a:sym typeface="Arial"/>
              </a:rPr>
              <a:t>Bullying is not…</a:t>
            </a:r>
            <a:endParaRPr sz="3200" b="1">
              <a:latin typeface="Arial"/>
              <a:ea typeface="Arial"/>
              <a:cs typeface="Arial"/>
              <a:sym typeface="Arial"/>
            </a:endParaRPr>
          </a:p>
          <a:p>
            <a:pPr marL="457200" lvl="0" indent="-381000" rtl="0">
              <a:spcBef>
                <a:spcPts val="2100"/>
              </a:spcBef>
              <a:spcAft>
                <a:spcPts val="0"/>
              </a:spcAft>
              <a:buClr>
                <a:srgbClr val="FF9900"/>
              </a:buClr>
              <a:buSzPts val="2400"/>
              <a:buChar char="●"/>
            </a:pPr>
            <a:r>
              <a:rPr lang="en-US" sz="2400" b="1">
                <a:solidFill>
                  <a:srgbClr val="FF9900"/>
                </a:solidFill>
              </a:rPr>
              <a:t>disliking someone:</a:t>
            </a:r>
            <a:r>
              <a:rPr lang="en-US" sz="2400">
                <a:solidFill>
                  <a:srgbClr val="000000"/>
                </a:solidFill>
              </a:rPr>
              <a:t> </a:t>
            </a:r>
            <a:r>
              <a:rPr lang="en-US" sz="2400"/>
              <a:t>we will not always get along with everyone around us.</a:t>
            </a:r>
            <a:r>
              <a:rPr lang="en-US" sz="2400">
                <a:solidFill>
                  <a:srgbClr val="000000"/>
                </a:solidFill>
              </a:rPr>
              <a:t/>
            </a:r>
            <a:br>
              <a:rPr lang="en-US" sz="2400">
                <a:solidFill>
                  <a:srgbClr val="000000"/>
                </a:solidFill>
              </a:rPr>
            </a:br>
            <a:endParaRPr sz="2400">
              <a:solidFill>
                <a:srgbClr val="000000"/>
              </a:solidFill>
            </a:endParaRP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2400"/>
              <a:buChar char="●"/>
            </a:pPr>
            <a:r>
              <a:rPr lang="en-US" sz="2400" b="1">
                <a:solidFill>
                  <a:srgbClr val="FF9900"/>
                </a:solidFill>
              </a:rPr>
              <a:t>having a disagreement:</a:t>
            </a:r>
            <a:r>
              <a:rPr lang="en-US" sz="2400" b="1">
                <a:solidFill>
                  <a:srgbClr val="000000"/>
                </a:solidFill>
              </a:rPr>
              <a:t> </a:t>
            </a:r>
            <a:r>
              <a:rPr lang="en-US" sz="2400"/>
              <a:t>we all like different things and have different ideas.</a:t>
            </a:r>
            <a:r>
              <a:rPr lang="en-US" sz="2400">
                <a:solidFill>
                  <a:srgbClr val="000000"/>
                </a:solidFill>
              </a:rPr>
              <a:t/>
            </a:r>
            <a:br>
              <a:rPr lang="en-US" sz="2400">
                <a:solidFill>
                  <a:srgbClr val="000000"/>
                </a:solidFill>
              </a:rPr>
            </a:br>
            <a:endParaRPr sz="2400">
              <a:solidFill>
                <a:srgbClr val="000000"/>
              </a:solidFill>
            </a:endParaRP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2400"/>
              <a:buChar char="●"/>
            </a:pPr>
            <a:r>
              <a:rPr lang="en-US" sz="2400" b="1">
                <a:solidFill>
                  <a:srgbClr val="FF9900"/>
                </a:solidFill>
              </a:rPr>
              <a:t>being bossy</a:t>
            </a:r>
            <a:r>
              <a:rPr lang="en-US" sz="2400">
                <a:solidFill>
                  <a:srgbClr val="FF9900"/>
                </a:solidFill>
              </a:rPr>
              <a:t>:</a:t>
            </a:r>
            <a:r>
              <a:rPr lang="en-US" sz="2400">
                <a:solidFill>
                  <a:srgbClr val="000000"/>
                </a:solidFill>
              </a:rPr>
              <a:t> </a:t>
            </a:r>
            <a:r>
              <a:rPr lang="en-US" sz="2400"/>
              <a:t>some people are more confident and enjoy being a leader</a:t>
            </a:r>
            <a:r>
              <a:rPr lang="en-US" sz="2400">
                <a:solidFill>
                  <a:srgbClr val="000000"/>
                </a:solidFill>
              </a:rPr>
              <a:t/>
            </a:r>
            <a:br>
              <a:rPr lang="en-US" sz="2400">
                <a:solidFill>
                  <a:srgbClr val="000000"/>
                </a:solidFill>
              </a:rPr>
            </a:br>
            <a:endParaRPr sz="2400">
              <a:solidFill>
                <a:srgbClr val="000000"/>
              </a:solidFill>
            </a:endParaRP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Clr>
                <a:srgbClr val="FF9900"/>
              </a:buClr>
              <a:buSzPts val="2400"/>
              <a:buChar char="●"/>
            </a:pPr>
            <a:r>
              <a:rPr lang="en-US" sz="2400" b="1">
                <a:solidFill>
                  <a:srgbClr val="FF9900"/>
                </a:solidFill>
              </a:rPr>
              <a:t>choosing not to play with someone or not inviting them to a party: </a:t>
            </a:r>
            <a:r>
              <a:rPr lang="en-US" sz="2400" b="1">
                <a:solidFill>
                  <a:srgbClr val="000000"/>
                </a:solidFill>
              </a:rPr>
              <a:t> </a:t>
            </a:r>
            <a:r>
              <a:rPr lang="en-US" sz="2400"/>
              <a:t>we often like to play with and be around certain groups of people over others.</a:t>
            </a:r>
            <a:endParaRPr sz="2400"/>
          </a:p>
          <a:p>
            <a:pPr marL="0" lvl="0" indent="0" algn="ctr" rtl="0">
              <a:spcBef>
                <a:spcPts val="2100"/>
              </a:spcBef>
              <a:spcAft>
                <a:spcPts val="0"/>
              </a:spcAft>
              <a:buNone/>
            </a:pPr>
            <a:r>
              <a:rPr lang="en-US" sz="2400" b="1" i="1">
                <a:solidFill>
                  <a:srgbClr val="FF00FF"/>
                </a:solidFill>
              </a:rPr>
              <a:t>This is okay! Because we are all different, like different things and like different people we meet for many reasons. </a:t>
            </a:r>
            <a:endParaRPr sz="2400" b="1" i="1">
              <a:solidFill>
                <a:srgbClr val="FF00FF"/>
              </a:solidFill>
            </a:endParaRPr>
          </a:p>
          <a:p>
            <a:pPr marL="0" lvl="0" indent="0">
              <a:spcBef>
                <a:spcPts val="2100"/>
              </a:spcBef>
              <a:spcAft>
                <a:spcPts val="2100"/>
              </a:spcAft>
              <a:buNone/>
            </a:pPr>
            <a:endParaRPr sz="2400">
              <a:solidFill>
                <a:srgbClr val="000000"/>
              </a:solidFill>
            </a:endParaRPr>
          </a:p>
        </p:txBody>
      </p:sp>
      <p:pic>
        <p:nvPicPr>
          <p:cNvPr id="135" name="Shape 1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65400" y="0"/>
            <a:ext cx="4026600" cy="2617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title"/>
          </p:nvPr>
        </p:nvSpPr>
        <p:spPr>
          <a:xfrm>
            <a:off x="838200" y="0"/>
            <a:ext cx="10515600" cy="1325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1000"/>
              </a:spcBef>
              <a:spcAft>
                <a:spcPts val="2100"/>
              </a:spcAft>
              <a:buNone/>
            </a:pPr>
            <a:r>
              <a:rPr lang="en-US" sz="6000" b="1">
                <a:solidFill>
                  <a:srgbClr val="FF9900"/>
                </a:solidFill>
                <a:latin typeface="Amatic SC"/>
                <a:ea typeface="Amatic SC"/>
                <a:cs typeface="Amatic SC"/>
                <a:sym typeface="Amatic SC"/>
              </a:rPr>
              <a:t>A Friendship problem is not bullying!</a:t>
            </a:r>
            <a:endParaRPr sz="6000" b="1">
              <a:solidFill>
                <a:srgbClr val="FF9900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432825" y="1084900"/>
            <a:ext cx="11624700" cy="5329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>
                <a:latin typeface="Roboto"/>
                <a:ea typeface="Roboto"/>
                <a:cs typeface="Roboto"/>
                <a:sym typeface="Roboto"/>
              </a:rPr>
              <a:t>Sometimes we have arguments and disagreements with our friends. </a:t>
            </a:r>
            <a:br>
              <a:rPr lang="en-US" b="1">
                <a:latin typeface="Roboto"/>
                <a:ea typeface="Roboto"/>
                <a:cs typeface="Roboto"/>
                <a:sym typeface="Roboto"/>
              </a:rPr>
            </a:br>
            <a:r>
              <a:rPr lang="en-US" b="1">
                <a:latin typeface="Roboto"/>
                <a:ea typeface="Roboto"/>
                <a:cs typeface="Roboto"/>
                <a:sym typeface="Roboto"/>
              </a:rPr>
              <a:t>This is </a:t>
            </a:r>
            <a:r>
              <a:rPr lang="en-US" b="1">
                <a:solidFill>
                  <a:srgbClr val="FF9900"/>
                </a:solidFill>
                <a:latin typeface="Roboto"/>
                <a:ea typeface="Roboto"/>
                <a:cs typeface="Roboto"/>
                <a:sym typeface="Roboto"/>
              </a:rPr>
              <a:t>normal</a:t>
            </a:r>
            <a:r>
              <a:rPr lang="en-US" b="1">
                <a:latin typeface="Roboto"/>
                <a:ea typeface="Roboto"/>
                <a:cs typeface="Roboto"/>
                <a:sym typeface="Roboto"/>
              </a:rPr>
              <a:t>. If it happens </a:t>
            </a:r>
            <a:r>
              <a:rPr lang="en-US" b="1">
                <a:solidFill>
                  <a:srgbClr val="FF9900"/>
                </a:solidFill>
                <a:latin typeface="Roboto"/>
                <a:ea typeface="Roboto"/>
                <a:cs typeface="Roboto"/>
                <a:sym typeface="Roboto"/>
              </a:rPr>
              <a:t>once in a while</a:t>
            </a:r>
            <a:r>
              <a:rPr lang="en-US" b="1">
                <a:latin typeface="Roboto"/>
                <a:ea typeface="Roboto"/>
                <a:cs typeface="Roboto"/>
                <a:sym typeface="Roboto"/>
              </a:rPr>
              <a:t>, it is </a:t>
            </a:r>
            <a:r>
              <a:rPr lang="en-US" b="1">
                <a:solidFill>
                  <a:srgbClr val="FF9900"/>
                </a:solidFill>
                <a:latin typeface="Roboto"/>
                <a:ea typeface="Roboto"/>
                <a:cs typeface="Roboto"/>
                <a:sym typeface="Roboto"/>
              </a:rPr>
              <a:t>not</a:t>
            </a:r>
            <a:r>
              <a:rPr lang="en-US" b="1">
                <a:latin typeface="Roboto"/>
                <a:ea typeface="Roboto"/>
                <a:cs typeface="Roboto"/>
                <a:sym typeface="Roboto"/>
              </a:rPr>
              <a:t> bullying.</a:t>
            </a:r>
            <a:endParaRPr b="1">
              <a:latin typeface="Roboto"/>
              <a:ea typeface="Roboto"/>
              <a:cs typeface="Roboto"/>
              <a:sym typeface="Roboto"/>
            </a:endParaRPr>
          </a:p>
          <a:p>
            <a:pPr marL="0" lvl="0" indent="0" rtl="0">
              <a:spcBef>
                <a:spcPts val="2100"/>
              </a:spcBef>
              <a:spcAft>
                <a:spcPts val="0"/>
              </a:spcAft>
              <a:buNone/>
            </a:pPr>
            <a:r>
              <a:rPr lang="en-US" sz="2400" b="1"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en-US" sz="2400" b="1">
                <a:latin typeface="Roboto"/>
                <a:ea typeface="Roboto"/>
                <a:cs typeface="Roboto"/>
                <a:sym typeface="Roboto"/>
              </a:rPr>
            </a:br>
            <a:r>
              <a:rPr lang="en-US" sz="2400" b="1">
                <a:latin typeface="Roboto"/>
                <a:ea typeface="Roboto"/>
                <a:cs typeface="Roboto"/>
                <a:sym typeface="Roboto"/>
              </a:rPr>
              <a:t>Optional Activity: </a:t>
            </a:r>
            <a:endParaRPr sz="2400" b="1">
              <a:latin typeface="Roboto"/>
              <a:ea typeface="Roboto"/>
              <a:cs typeface="Roboto"/>
              <a:sym typeface="Roboto"/>
            </a:endParaRPr>
          </a:p>
          <a:p>
            <a:pPr marL="457200" lvl="0" indent="-381000" rtl="0">
              <a:spcBef>
                <a:spcPts val="2100"/>
              </a:spcBef>
              <a:spcAft>
                <a:spcPts val="0"/>
              </a:spcAft>
              <a:buSzPts val="2400"/>
              <a:buFont typeface="Roboto"/>
              <a:buChar char="-"/>
            </a:pPr>
            <a:r>
              <a:rPr lang="en-US" sz="2400" b="1">
                <a:latin typeface="Roboto"/>
                <a:ea typeface="Roboto"/>
                <a:cs typeface="Roboto"/>
                <a:sym typeface="Roboto"/>
              </a:rPr>
              <a:t>Discuss your ideas about friendship problems that are not bullying.</a:t>
            </a:r>
            <a:endParaRPr sz="2400" b="1">
              <a:latin typeface="Roboto"/>
              <a:ea typeface="Roboto"/>
              <a:cs typeface="Roboto"/>
              <a:sym typeface="Roboto"/>
            </a:endParaRP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Font typeface="Roboto"/>
              <a:buChar char="-"/>
            </a:pPr>
            <a:r>
              <a:rPr lang="en-US" sz="2400" b="1">
                <a:latin typeface="Roboto"/>
                <a:ea typeface="Roboto"/>
                <a:cs typeface="Roboto"/>
                <a:sym typeface="Roboto"/>
              </a:rPr>
              <a:t>Record your ideas on a sticky note and stick it onto the board.</a:t>
            </a:r>
            <a:endParaRPr sz="2400" b="1">
              <a:latin typeface="Roboto"/>
              <a:ea typeface="Roboto"/>
              <a:cs typeface="Roboto"/>
              <a:sym typeface="Roboto"/>
            </a:endParaRPr>
          </a:p>
          <a:p>
            <a: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Font typeface="Roboto"/>
              <a:buChar char="-"/>
            </a:pPr>
            <a:r>
              <a:rPr lang="en-US" sz="2400" b="1">
                <a:latin typeface="Roboto"/>
                <a:ea typeface="Roboto"/>
                <a:cs typeface="Roboto"/>
                <a:sym typeface="Roboto"/>
              </a:rPr>
              <a:t>Share your ideas with your classmates.</a:t>
            </a:r>
            <a:endParaRPr sz="2400" b="1">
              <a:latin typeface="Roboto"/>
              <a:ea typeface="Roboto"/>
              <a:cs typeface="Roboto"/>
              <a:sym typeface="Roboto"/>
            </a:endParaRPr>
          </a:p>
          <a:p>
            <a:pPr marL="0" lvl="0" indent="0">
              <a:spcBef>
                <a:spcPts val="210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>
              <a:spcBef>
                <a:spcPts val="2100"/>
              </a:spcBef>
              <a:spcAft>
                <a:spcPts val="2100"/>
              </a:spcAft>
              <a:buNone/>
            </a:pPr>
            <a:endParaRPr sz="2400"/>
          </a:p>
        </p:txBody>
      </p:sp>
      <p:pic>
        <p:nvPicPr>
          <p:cNvPr id="142" name="Shape 142" descr="Image result for friendship  cartoon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30100" y="5001950"/>
            <a:ext cx="6430150" cy="1856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Shape 147"/>
          <p:cNvPicPr preferRelativeResize="0"/>
          <p:nvPr/>
        </p:nvPicPr>
        <p:blipFill rotWithShape="1">
          <a:blip r:embed="rId3">
            <a:alphaModFix/>
          </a:blip>
          <a:srcRect b="6120"/>
          <a:stretch/>
        </p:blipFill>
        <p:spPr>
          <a:xfrm>
            <a:off x="1386850" y="209800"/>
            <a:ext cx="9418299" cy="6438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rgbClr val="FF9900"/>
                </a:solidFill>
                <a:latin typeface="Amatic SC"/>
                <a:ea typeface="Amatic SC"/>
                <a:cs typeface="Amatic SC"/>
                <a:sym typeface="Amatic SC"/>
              </a:rPr>
              <a:t>IS IT BULLYING? </a:t>
            </a:r>
            <a:endParaRPr sz="7200" b="1">
              <a:solidFill>
                <a:srgbClr val="FF9900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153" name="Shape 153"/>
          <p:cNvSpPr txBox="1">
            <a:spLocks noGrp="1"/>
          </p:cNvSpPr>
          <p:nvPr>
            <p:ph type="body" idx="1"/>
          </p:nvPr>
        </p:nvSpPr>
        <p:spPr>
          <a:xfrm>
            <a:off x="838200" y="1840075"/>
            <a:ext cx="10515600" cy="4351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spcBef>
                <a:spcPts val="1000"/>
              </a:spcBef>
              <a:spcAft>
                <a:spcPts val="2100"/>
              </a:spcAft>
              <a:buNone/>
            </a:pPr>
            <a:r>
              <a:rPr lang="en-US" b="1">
                <a:latin typeface="Roboto"/>
                <a:ea typeface="Roboto"/>
                <a:cs typeface="Roboto"/>
                <a:sym typeface="Roboto"/>
              </a:rPr>
              <a:t>ACTIVITY: </a:t>
            </a:r>
            <a:br>
              <a:rPr lang="en-US" b="1">
                <a:latin typeface="Roboto"/>
                <a:ea typeface="Roboto"/>
                <a:cs typeface="Roboto"/>
                <a:sym typeface="Roboto"/>
              </a:rPr>
            </a:br>
            <a:r>
              <a:rPr lang="en-US" b="1"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en-US" b="1">
                <a:latin typeface="Roboto"/>
                <a:ea typeface="Roboto"/>
                <a:cs typeface="Roboto"/>
                <a:sym typeface="Roboto"/>
              </a:rPr>
            </a:br>
            <a:r>
              <a:rPr lang="en-US" b="1">
                <a:latin typeface="Roboto"/>
                <a:ea typeface="Roboto"/>
                <a:cs typeface="Roboto"/>
                <a:sym typeface="Roboto"/>
              </a:rPr>
              <a:t>Discuss the next scenarios as a class and decide if you believe it is ‘</a:t>
            </a:r>
            <a:r>
              <a:rPr lang="en-US" b="1">
                <a:solidFill>
                  <a:srgbClr val="FF9900"/>
                </a:solidFill>
                <a:latin typeface="Roboto"/>
                <a:ea typeface="Roboto"/>
                <a:cs typeface="Roboto"/>
                <a:sym typeface="Roboto"/>
              </a:rPr>
              <a:t>Bullying</a:t>
            </a:r>
            <a:r>
              <a:rPr lang="en-US" b="1">
                <a:latin typeface="Roboto"/>
                <a:ea typeface="Roboto"/>
                <a:cs typeface="Roboto"/>
                <a:sym typeface="Roboto"/>
              </a:rPr>
              <a:t>’ or not. </a:t>
            </a:r>
            <a:br>
              <a:rPr lang="en-US" b="1">
                <a:latin typeface="Roboto"/>
                <a:ea typeface="Roboto"/>
                <a:cs typeface="Roboto"/>
                <a:sym typeface="Roboto"/>
              </a:rPr>
            </a:br>
            <a:r>
              <a:rPr lang="en-US" b="1">
                <a:latin typeface="Roboto"/>
                <a:ea typeface="Roboto"/>
                <a:cs typeface="Roboto"/>
                <a:sym typeface="Roboto"/>
              </a:rPr>
              <a:t/>
            </a:r>
            <a:br>
              <a:rPr lang="en-US" b="1">
                <a:latin typeface="Roboto"/>
                <a:ea typeface="Roboto"/>
                <a:cs typeface="Roboto"/>
                <a:sym typeface="Roboto"/>
              </a:rPr>
            </a:br>
            <a:r>
              <a:rPr lang="en-US" b="1">
                <a:latin typeface="Roboto"/>
                <a:ea typeface="Roboto"/>
                <a:cs typeface="Roboto"/>
                <a:sym typeface="Roboto"/>
              </a:rPr>
              <a:t>If you are unsure, think about what </a:t>
            </a:r>
            <a:r>
              <a:rPr lang="en-US" b="1" u="sng">
                <a:latin typeface="Roboto"/>
                <a:ea typeface="Roboto"/>
                <a:cs typeface="Roboto"/>
                <a:sym typeface="Roboto"/>
              </a:rPr>
              <a:t>would</a:t>
            </a:r>
            <a:r>
              <a:rPr lang="en-US" b="1">
                <a:latin typeface="Roboto"/>
                <a:ea typeface="Roboto"/>
                <a:cs typeface="Roboto"/>
                <a:sym typeface="Roboto"/>
              </a:rPr>
              <a:t> make the scenario Bullying? </a:t>
            </a:r>
            <a:endParaRPr b="1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54" name="Shape 1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64025" y="365125"/>
            <a:ext cx="3344475" cy="230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11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6&quot;/&gt;&lt;/object&gt;&lt;object type=&quot;3&quot; unique_id=&quot;10004&quot;&gt;&lt;property id=&quot;20148&quot; value=&quot;5&quot;/&gt;&lt;property id=&quot;20300&quot; value=&quot;Slide 2 - &amp;quot;What is ‘Bullying’?&amp;quot;&quot;/&gt;&lt;property id=&quot;20307&quot; value=&quot;257&quot;/&gt;&lt;/object&gt;&lt;object type=&quot;3&quot; unique_id=&quot;10005&quot;&gt;&lt;property id=&quot;20148&quot; value=&quot;5&quot;/&gt;&lt;property id=&quot;20300&quot; value=&quot;Slide 3 - &amp;quot;The Actions of a bully... &amp;quot;&quot;/&gt;&lt;property id=&quot;20307&quot; value=&quot;258&quot;/&gt;&lt;/object&gt;&lt;object type=&quot;3&quot; unique_id=&quot;10006&quot;&gt;&lt;property id=&quot;20148&quot; value=&quot;5&quot;/&gt;&lt;property id=&quot;20300&quot; value=&quot;Slide 4 - &amp;quot;Where can bullying happen?&amp;quot;&quot;/&gt;&lt;property id=&quot;20307&quot; value=&quot;259&quot;/&gt;&lt;/object&gt;&lt;object type=&quot;3&quot; unique_id=&quot;10007&quot;&gt;&lt;property id=&quot;20148&quot; value=&quot;5&quot;/&gt;&lt;property id=&quot;20300&quot; value=&quot;Slide 5 - &amp;quot;Bullying is not ok!&amp;quot;&quot;/&gt;&lt;property id=&quot;20307&quot; value=&quot;260&quot;/&gt;&lt;/object&gt;&lt;object type=&quot;3&quot; unique_id=&quot;10008&quot;&gt;&lt;property id=&quot;20148&quot; value=&quot;5&quot;/&gt;&lt;property id=&quot;20300&quot; value=&quot;Slide 6 - &amp;quot;What Bullying is not&amp;quot;&quot;/&gt;&lt;property id=&quot;20307&quot; value=&quot;261&quot;/&gt;&lt;/object&gt;&lt;object type=&quot;3&quot; unique_id=&quot;10009&quot;&gt;&lt;property id=&quot;20148&quot; value=&quot;5&quot;/&gt;&lt;property id=&quot;20300&quot; value=&quot;Slide 7 - &amp;quot;A Friendship problem is not bullying!&amp;quot;&quot;/&gt;&lt;property id=&quot;20307&quot; value=&quot;262&quot;/&gt;&lt;/object&gt;&lt;object type=&quot;3&quot; unique_id=&quot;10010&quot;&gt;&lt;property id=&quot;20148&quot; value=&quot;5&quot;/&gt;&lt;property id=&quot;20300&quot; value=&quot;Slide 8&quot;/&gt;&lt;property id=&quot;20307&quot; value=&quot;263&quot;/&gt;&lt;/object&gt;&lt;object type=&quot;3&quot; unique_id=&quot;10011&quot;&gt;&lt;property id=&quot;20148&quot; value=&quot;5&quot;/&gt;&lt;property id=&quot;20300&quot; value=&quot;Slide 9 - &amp;quot;IS IT BULLYING? &amp;quot;&quot;/&gt;&lt;property id=&quot;20307&quot; value=&quot;264&quot;/&gt;&lt;/object&gt;&lt;object type=&quot;3&quot; unique_id=&quot;10012&quot;&gt;&lt;property id=&quot;20148&quot; value=&quot;5&quot;/&gt;&lt;property id=&quot;20300&quot; value=&quot;Slide 10 - &amp;quot;IS IT BULLYING? &amp;quot;&quot;/&gt;&lt;property id=&quot;20307&quot; value=&quot;265&quot;/&gt;&lt;/object&gt;&lt;object type=&quot;3&quot; unique_id=&quot;10013&quot;&gt;&lt;property id=&quot;20148&quot; value=&quot;5&quot;/&gt;&lt;property id=&quot;20300&quot; value=&quot;Slide 11 - &amp;quot;IS IT BULLYING? &amp;quot;&quot;/&gt;&lt;property id=&quot;20307&quot; value=&quot;266&quot;/&gt;&lt;/object&gt;&lt;object type=&quot;3&quot; unique_id=&quot;10014&quot;&gt;&lt;property id=&quot;20148&quot; value=&quot;5&quot;/&gt;&lt;property id=&quot;20300&quot; value=&quot;Slide 12 - &amp;quot;IS IT BULLYING? &amp;quot;&quot;/&gt;&lt;property id=&quot;20307&quot; value=&quot;267&quot;/&gt;&lt;/object&gt;&lt;object type=&quot;3&quot; unique_id=&quot;10015&quot;&gt;&lt;property id=&quot;20148&quot; value=&quot;5&quot;/&gt;&lt;property id=&quot;20300&quot; value=&quot;Slide 13 - &amp;quot;IS IT BULLYING? &amp;quot;&quot;/&gt;&lt;property id=&quot;20307&quot; value=&quot;268&quot;/&gt;&lt;/object&gt;&lt;object type=&quot;3&quot; unique_id=&quot;10016&quot;&gt;&lt;property id=&quot;20148&quot; value=&quot;5&quot;/&gt;&lt;property id=&quot;20300&quot; value=&quot;Slide 14&quot;/&gt;&lt;property id=&quot;20307&quot; value=&quot;269&quot;/&gt;&lt;/object&gt;&lt;object type=&quot;3&quot; unique_id=&quot;10017&quot;&gt;&lt;property id=&quot;20148&quot; value=&quot;5&quot;/&gt;&lt;property id=&quot;20300&quot; value=&quot;Slide 15 - &amp;quot;Our 3 Step-Plan &amp;quot;&quot;/&gt;&lt;property id=&quot;20307&quot; value=&quot;270&quot;/&gt;&lt;/object&gt;&lt;object type=&quot;3&quot; unique_id=&quot;10018&quot;&gt;&lt;property id=&quot;20148&quot; value=&quot;5&quot;/&gt;&lt;property id=&quot;20300&quot; value=&quot;Slide 16 - &amp;quot;Our 2 Step-Plan &amp;quot;&quot;/&gt;&lt;property id=&quot;20307&quot; value=&quot;271&quot;/&gt;&lt;/object&gt;&lt;object type=&quot;3&quot; unique_id=&quot;10019&quot;&gt;&lt;property id=&quot;20148&quot; value=&quot;5&quot;/&gt;&lt;property id=&quot;20300&quot; value=&quot;Slide 17 - &amp;quot;What do you do?&amp;quot;&quot;/&gt;&lt;property id=&quot;20307&quot; value=&quot;272&quot;/&gt;&lt;/object&gt;&lt;object type=&quot;3&quot; unique_id=&quot;10020&quot;&gt;&lt;property id=&quot;20148&quot; value=&quot;5&quot;/&gt;&lt;property id=&quot;20300&quot; value=&quot;Slide 18 - &amp;quot;Imagine a world free from bullying &amp;quot;&quot;/&gt;&lt;property id=&quot;20307&quot; value=&quot;273&quot;/&gt;&lt;/object&gt;&lt;object type=&quot;3&quot; unique_id=&quot;10021&quot;&gt;&lt;property id=&quot;20148&quot; value=&quot;5&quot;/&gt;&lt;property id=&quot;20300&quot; value=&quot;Slide 19&quot;/&gt;&lt;property id=&quot;20307&quot; value=&quot;274&quot;/&gt;&lt;/object&gt;&lt;object type=&quot;3&quot; unique_id=&quot;10022&quot;&gt;&lt;property id=&quot;20148&quot; value=&quot;5&quot;/&gt;&lt;property id=&quot;20300&quot; value=&quot;Slide 20 - &amp;quot;Take a note from Kid President! &amp;quot;&quot;/&gt;&lt;property id=&quot;20307&quot; value=&quot;275&quot;/&gt;&lt;/object&gt;&lt;/object&gt;&lt;object type=&quot;8&quot; unique_id=&quot;10044&quot;&gt;&lt;/object&gt;&lt;/object&gt;&lt;/database&gt;"/>
  <p:tag name="MMPROD_NEXTUNIQUEID" val="10009"/>
  <p:tag name="SECTOMILLISECCONVERTED" val="1"/>
</p:tagLst>
</file>

<file path=ppt/theme/theme1.xml><?xml version="1.0" encoding="utf-8"?>
<a:theme xmlns:a="http://schemas.openxmlformats.org/drawingml/2006/main" name="Geometric">
  <a:themeElements>
    <a:clrScheme name="Geometric">
      <a:dk1>
        <a:srgbClr val="2A3990"/>
      </a:dk1>
      <a:lt1>
        <a:srgbClr val="FFFFFF"/>
      </a:lt1>
      <a:dk2>
        <a:srgbClr val="434343"/>
      </a:dk2>
      <a:lt2>
        <a:srgbClr val="999999"/>
      </a:lt2>
      <a:accent1>
        <a:srgbClr val="212D74"/>
      </a:accent1>
      <a:accent2>
        <a:srgbClr val="3949AB"/>
      </a:accent2>
      <a:accent3>
        <a:srgbClr val="9C254D"/>
      </a:accent3>
      <a:accent4>
        <a:srgbClr val="D23369"/>
      </a:accent4>
      <a:accent5>
        <a:srgbClr val="F06292"/>
      </a:accent5>
      <a:accent6>
        <a:srgbClr val="7890CD"/>
      </a:accent6>
      <a:hlink>
        <a:srgbClr val="F06292"/>
      </a:hlink>
      <a:folHlink>
        <a:srgbClr val="F062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460</Words>
  <Application>Microsoft Office PowerPoint</Application>
  <PresentationFormat>Widescreen</PresentationFormat>
  <Paragraphs>79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Calibri</vt:lpstr>
      <vt:lpstr>Amatic SC</vt:lpstr>
      <vt:lpstr>Roboto</vt:lpstr>
      <vt:lpstr>Arial</vt:lpstr>
      <vt:lpstr>Geometric</vt:lpstr>
      <vt:lpstr>PowerPoint Presentation</vt:lpstr>
      <vt:lpstr>What is ‘Bullying’?</vt:lpstr>
      <vt:lpstr>The Actions of a bully... </vt:lpstr>
      <vt:lpstr>Where can bullying happen?</vt:lpstr>
      <vt:lpstr>Bullying is not ok!</vt:lpstr>
      <vt:lpstr>What Bullying is not</vt:lpstr>
      <vt:lpstr>A Friendship problem is not bullying!</vt:lpstr>
      <vt:lpstr>PowerPoint Presentation</vt:lpstr>
      <vt:lpstr>IS IT BULLYING? </vt:lpstr>
      <vt:lpstr>IS IT BULLYING? </vt:lpstr>
      <vt:lpstr>IS IT BULLYING? </vt:lpstr>
      <vt:lpstr>IS IT BULLYING? </vt:lpstr>
      <vt:lpstr>IS IT BULLYING? </vt:lpstr>
      <vt:lpstr>PowerPoint Presentation</vt:lpstr>
      <vt:lpstr>Our 3 Step-Plan </vt:lpstr>
      <vt:lpstr>Our 2 Step-Plan </vt:lpstr>
      <vt:lpstr>What do you do?</vt:lpstr>
      <vt:lpstr>Imagine a world free from bullying </vt:lpstr>
      <vt:lpstr>PowerPoint Presentation</vt:lpstr>
      <vt:lpstr>Take a note from Kid President!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Hulme, Rebecca</dc:creator>
  <cp:lastModifiedBy>Stewart, Jacqueline</cp:lastModifiedBy>
  <cp:revision>3</cp:revision>
  <dcterms:modified xsi:type="dcterms:W3CDTF">2018-03-21T23:17:15Z</dcterms:modified>
</cp:coreProperties>
</file>