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4"/>
  </p:notesMasterIdLst>
  <p:sldIdLst>
    <p:sldId id="256" r:id="rId2"/>
    <p:sldId id="257" r:id="rId3"/>
    <p:sldId id="264" r:id="rId4"/>
    <p:sldId id="265" r:id="rId5"/>
    <p:sldId id="266" r:id="rId6"/>
    <p:sldId id="267" r:id="rId7"/>
    <p:sldId id="270" r:id="rId8"/>
    <p:sldId id="280" r:id="rId9"/>
    <p:sldId id="285" r:id="rId10"/>
    <p:sldId id="299" r:id="rId11"/>
    <p:sldId id="293" r:id="rId12"/>
    <p:sldId id="294" r:id="rId13"/>
    <p:sldId id="295" r:id="rId14"/>
    <p:sldId id="259" r:id="rId15"/>
    <p:sldId id="263" r:id="rId16"/>
    <p:sldId id="273" r:id="rId17"/>
    <p:sldId id="287" r:id="rId18"/>
    <p:sldId id="288" r:id="rId19"/>
    <p:sldId id="289" r:id="rId20"/>
    <p:sldId id="290" r:id="rId21"/>
    <p:sldId id="281" r:id="rId22"/>
    <p:sldId id="282" r:id="rId23"/>
    <p:sldId id="269" r:id="rId24"/>
    <p:sldId id="262" r:id="rId25"/>
    <p:sldId id="291" r:id="rId26"/>
    <p:sldId id="292" r:id="rId27"/>
    <p:sldId id="298" r:id="rId28"/>
    <p:sldId id="268" r:id="rId29"/>
    <p:sldId id="283" r:id="rId30"/>
    <p:sldId id="286" r:id="rId31"/>
    <p:sldId id="296" r:id="rId32"/>
    <p:sldId id="297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07" autoAdjust="0"/>
    <p:restoredTop sz="93131"/>
  </p:normalViewPr>
  <p:slideViewPr>
    <p:cSldViewPr snapToGrid="0" snapToObjects="1">
      <p:cViewPr>
        <p:scale>
          <a:sx n="75" d="100"/>
          <a:sy n="75" d="100"/>
        </p:scale>
        <p:origin x="-330" y="4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93C7B6-D133-4E49-B7E5-35E2FA37F0D0}" type="datetimeFigureOut">
              <a:rPr lang="en-US" smtClean="0"/>
              <a:t>2/4/2018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C46E93-FDB3-B24E-8FB5-7BB2FA48F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82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6A543-E6D5-3E43-B092-AA6D2E32B1B8}" type="datetimeFigureOut">
              <a:rPr lang="en-US" smtClean="0"/>
              <a:t>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CF535-3012-FB4C-9A2A-0D7F1EA20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59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6A543-E6D5-3E43-B092-AA6D2E32B1B8}" type="datetimeFigureOut">
              <a:rPr lang="en-US" smtClean="0"/>
              <a:t>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CF535-3012-FB4C-9A2A-0D7F1EA20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93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6A543-E6D5-3E43-B092-AA6D2E32B1B8}" type="datetimeFigureOut">
              <a:rPr lang="en-US" smtClean="0"/>
              <a:t>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CF535-3012-FB4C-9A2A-0D7F1EA20E1B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060696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6A543-E6D5-3E43-B092-AA6D2E32B1B8}" type="datetimeFigureOut">
              <a:rPr lang="en-US" smtClean="0"/>
              <a:t>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CF535-3012-FB4C-9A2A-0D7F1EA20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5755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6A543-E6D5-3E43-B092-AA6D2E32B1B8}" type="datetimeFigureOut">
              <a:rPr lang="en-US" smtClean="0"/>
              <a:t>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CF535-3012-FB4C-9A2A-0D7F1EA20E1B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834205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6A543-E6D5-3E43-B092-AA6D2E32B1B8}" type="datetimeFigureOut">
              <a:rPr lang="en-US" smtClean="0"/>
              <a:t>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CF535-3012-FB4C-9A2A-0D7F1EA20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9674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6A543-E6D5-3E43-B092-AA6D2E32B1B8}" type="datetimeFigureOut">
              <a:rPr lang="en-US" smtClean="0"/>
              <a:t>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CF535-3012-FB4C-9A2A-0D7F1EA20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059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6A543-E6D5-3E43-B092-AA6D2E32B1B8}" type="datetimeFigureOut">
              <a:rPr lang="en-US" smtClean="0"/>
              <a:t>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CF535-3012-FB4C-9A2A-0D7F1EA20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627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6A543-E6D5-3E43-B092-AA6D2E32B1B8}" type="datetimeFigureOut">
              <a:rPr lang="en-US" smtClean="0"/>
              <a:t>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CF535-3012-FB4C-9A2A-0D7F1EA20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708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6A543-E6D5-3E43-B092-AA6D2E32B1B8}" type="datetimeFigureOut">
              <a:rPr lang="en-US" smtClean="0"/>
              <a:t>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CF535-3012-FB4C-9A2A-0D7F1EA20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645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6A543-E6D5-3E43-B092-AA6D2E32B1B8}" type="datetimeFigureOut">
              <a:rPr lang="en-US" smtClean="0"/>
              <a:t>2/4/2018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CF535-3012-FB4C-9A2A-0D7F1EA20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124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6A543-E6D5-3E43-B092-AA6D2E32B1B8}" type="datetimeFigureOut">
              <a:rPr lang="en-US" smtClean="0"/>
              <a:t>2/4/2018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CF535-3012-FB4C-9A2A-0D7F1EA20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599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6A543-E6D5-3E43-B092-AA6D2E32B1B8}" type="datetimeFigureOut">
              <a:rPr lang="en-US" smtClean="0"/>
              <a:t>2/4/2018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CF535-3012-FB4C-9A2A-0D7F1EA20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420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6A543-E6D5-3E43-B092-AA6D2E32B1B8}" type="datetimeFigureOut">
              <a:rPr lang="en-US" smtClean="0"/>
              <a:t>2/4/2018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CF535-3012-FB4C-9A2A-0D7F1EA20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045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6A543-E6D5-3E43-B092-AA6D2E32B1B8}" type="datetimeFigureOut">
              <a:rPr lang="en-US" smtClean="0"/>
              <a:t>2/4/2018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CF535-3012-FB4C-9A2A-0D7F1EA20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542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6A543-E6D5-3E43-B092-AA6D2E32B1B8}" type="datetimeFigureOut">
              <a:rPr lang="en-US" smtClean="0"/>
              <a:t>2/4/2018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CF535-3012-FB4C-9A2A-0D7F1EA20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745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06A543-E6D5-3E43-B092-AA6D2E32B1B8}" type="datetimeFigureOut">
              <a:rPr lang="en-US" smtClean="0"/>
              <a:t>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60CF535-3012-FB4C-9A2A-0D7F1EA20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025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google.com.au/url?sa=i&amp;rct=j&amp;q=&amp;esrc=s&amp;source=images&amp;cd=&amp;cad=rja&amp;uact=8&amp;ved=2ahUKEwj22OfEwojZAhWKVrwKHb4PAOYQjRx6BAgAEAY&amp;url=http://www.notjustnumbers.co.uk/2015/02/excel-tip-number-occurrences-in-list.html&amp;psig=AOvVaw2_lDw1H85rsjA0O-DCdN-K&amp;ust=1517705182211295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ww.google.com.au/url?sa=i&amp;rct=j&amp;q=&amp;esrc=s&amp;source=images&amp;cd=&amp;cad=rja&amp;uact=8&amp;ved=2ahUKEwjK29jvxYjZAhWBe7wKHSIWDZYQjRx6BAgAEAY&amp;url=http://www.safetysign.com/products/3101/stop-safety-sign&amp;psig=AOvVaw1vQrERuvOe4hv2URt92ji-&amp;ust=1517705290300903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google.com.au/url?sa=i&amp;rct=j&amp;q=&amp;esrc=s&amp;source=images&amp;cd=&amp;cad=rja&amp;uact=8&amp;ved=2ahUKEwj22OfEwojZAhWKVrwKHb4PAOYQjRx6BAgAEAY&amp;url=http://www.notjustnumbers.co.uk/2015/02/excel-tip-number-occurrences-in-list.html&amp;psig=AOvVaw2_lDw1H85rsjA0O-DCdN-K&amp;ust=1517705182211295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google.com.au/url?sa=i&amp;rct=j&amp;q=&amp;esrc=s&amp;source=images&amp;cd=&amp;cad=rja&amp;uact=8&amp;ved=2ahUKEwiitKGBxIjZAhWKybwKHVWnCGoQjRx6BAgAEAY&amp;url=http://www.keepcalmandposters.com/poster/3373536_keep_calm_and_tell_a_teacher_if_you_are_being_bullied&amp;psig=AOvVaw0vUf2h7JSc3ZdB4PVmGunt&amp;ust=1517705570849160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google.com.au/url?sa=i&amp;rct=j&amp;q=&amp;esrc=s&amp;source=images&amp;cd=&amp;cad=rja&amp;uact=8&amp;ved=2ahUKEwjmuryvyIjZAhVRO7wKHWWZB7kQjRx6BAgAEAY&amp;url=http://www.thelist.com/64771/signs-kid-might-bully/&amp;psig=AOvVaw24DRcWGPVs7A4BTZ8hmHJx&amp;ust=1517706743962577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s://www.google.com.au/url?sa=i&amp;rct=j&amp;q=&amp;esrc=s&amp;source=images&amp;cd=&amp;cad=rja&amp;uact=8&amp;ved=2ahUKEwirlt60yYjZAhUEHJQKHey8CN4QjRx6BAgAEAY&amp;url=https://www.pinterest.com/bettyscottross/bullying/&amp;psig=AOvVaw0D7HKXaVDn3kJEAWirP7lo&amp;ust=1517707023861846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s://www.google.com.au/url?sa=i&amp;rct=j&amp;q=&amp;esrc=s&amp;source=images&amp;cd=&amp;cad=rja&amp;uact=8&amp;ved=2ahUKEwje5-GgyojZAhVFmpQKHTEnBO0QjRx6BAgAEAY&amp;url=https://www.hobbycraft.co.uk/white-premium-smooth-paper-a4-100-pack/584769-1000&amp;psig=AOvVaw0Hm5VE21EdGhzCCMWfXxf2&amp;ust=1517707252062228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s://www.google.com.au/url?sa=i&amp;rct=j&amp;q=&amp;esrc=s&amp;source=images&amp;cd=&amp;cad=rja&amp;uact=8&amp;ved=2ahUKEwjhx8m2yojZAhXGGJQKHbR9CoEQjRx6BAgAEAY&amp;url=https://www.pinterest.com/explore/crumpled-paper/&amp;psig=AOvVaw3JsV9_RgoiF9rg-lmKdm1n&amp;ust=1517707291332474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hyperlink" Target="http://www.google.com.au/url?sa=i&amp;rct=j&amp;q=&amp;esrc=s&amp;source=images&amp;cd=&amp;cad=rja&amp;uact=8&amp;ved=2ahUKEwjNrcyIwYjZAhUCULwKHQa3DrYQjRx6BAgAEAY&amp;url=http://clipartix.com/thought-bubble-clipart-image-31737/&amp;psig=AOvVaw1vJIRk_ATOxBy-UTVahsmg&amp;ust=1517704786342434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google.com.au/url?sa=i&amp;rct=j&amp;q=&amp;esrc=s&amp;source=images&amp;cd=&amp;cad=rja&amp;uact=8&amp;ved=2ahUKEwj22OfEwojZAhWKVrwKHb4PAOYQjRx6BAgAEAY&amp;url=http://www.notjustnumbers.co.uk/2015/02/excel-tip-number-occurrences-in-list.html&amp;psig=AOvVaw2_lDw1H85rsjA0O-DCdN-K&amp;ust=1517705182211295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ww.google.com.au/url?sa=i&amp;rct=j&amp;q=&amp;esrc=s&amp;source=images&amp;cd=&amp;cad=rja&amp;uact=8&amp;ved=2ahUKEwjK29jvxYjZAhWBe7wKHSIWDZYQjRx6BAgAEAY&amp;url=http://www.safetysign.com/products/3101/stop-safety-sign&amp;psig=AOvVaw1vQrERuvOe4hv2URt92ji-&amp;ust=1517705290300903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google.com.au/url?sa=i&amp;rct=j&amp;q=&amp;esrc=s&amp;source=images&amp;cd=&amp;cad=rja&amp;uact=8&amp;ved=2ahUKEwj22OfEwojZAhWKVrwKHb4PAOYQjRx6BAgAEAY&amp;url=http://www.notjustnumbers.co.uk/2015/02/excel-tip-number-occurrences-in-list.html&amp;psig=AOvVaw2_lDw1H85rsjA0O-DCdN-K&amp;ust=1517705182211295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google.com.au/url?sa=i&amp;rct=j&amp;q=&amp;esrc=s&amp;source=images&amp;cd=&amp;cad=rja&amp;uact=8&amp;ved=2ahUKEwiitKGBxIjZAhWKybwKHVWnCGoQjRx6BAgAEAY&amp;url=http://www.keepcalmandposters.com/poster/3373536_keep_calm_and_tell_a_teacher_if_you_are_being_bullied&amp;psig=AOvVaw0vUf2h7JSc3ZdB4PVmGunt&amp;ust=1517705570849160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wT3RhIJZu4k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hyperlink" Target="http://www.google.com.au/url?sa=i&amp;rct=j&amp;q=&amp;esrc=s&amp;source=images&amp;cd=&amp;cad=rja&amp;uact=8&amp;ved=2ahUKEwjNrcyIwYjZAhUCULwKHQa3DrYQjRx6BAgAEAY&amp;url=http://clipartix.com/thought-bubble-clipart-image-31737/&amp;psig=AOvVaw1vJIRk_ATOxBy-UTVahsmg&amp;ust=1517704786342434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1210734"/>
            <a:ext cx="7766936" cy="1646302"/>
          </a:xfrm>
        </p:spPr>
        <p:txBody>
          <a:bodyPr/>
          <a:lstStyle/>
          <a:p>
            <a:r>
              <a:rPr lang="en-US" dirty="0" smtClean="0">
                <a:latin typeface="Century Gothic" charset="0"/>
                <a:ea typeface="Century Gothic" charset="0"/>
                <a:cs typeface="Century Gothic" charset="0"/>
              </a:rPr>
              <a:t>Positive Behaviour for Learning</a:t>
            </a:r>
            <a:endParaRPr lang="en-US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2996733"/>
            <a:ext cx="7766936" cy="1096899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ANTI-BULLYING</a:t>
            </a:r>
            <a:endParaRPr lang="en-US" b="1" dirty="0">
              <a:solidFill>
                <a:schemeClr val="tx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1178506" y="4239892"/>
            <a:ext cx="1694285" cy="134827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42899" y="5622033"/>
            <a:ext cx="33655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2000" b="1" dirty="0" smtClean="0">
                <a:effectLst/>
                <a:latin typeface="Hiragino Sans W3" charset="-128"/>
                <a:ea typeface="Calibri" charset="0"/>
                <a:cs typeface="Damascus" charset="-78"/>
              </a:rPr>
              <a:t>ORAN PARK</a:t>
            </a:r>
            <a:endParaRPr lang="en-US" sz="2000" dirty="0" smtClean="0">
              <a:effectLst/>
              <a:latin typeface="Calibri" charset="0"/>
              <a:ea typeface="Calibri" charset="0"/>
              <a:cs typeface="Times New Roman" charset="0"/>
            </a:endParaRPr>
          </a:p>
          <a:p>
            <a:pPr algn="ctr">
              <a:spcAft>
                <a:spcPts val="0"/>
              </a:spcAft>
            </a:pPr>
            <a:r>
              <a:rPr lang="en-US" sz="1200" dirty="0" smtClean="0">
                <a:effectLst/>
                <a:latin typeface="Hiragino Sans W3" charset="-128"/>
                <a:ea typeface="Calibri" charset="0"/>
                <a:cs typeface="Damascus" charset="-78"/>
              </a:rPr>
              <a:t>PUBLIC SCHOOL</a:t>
            </a:r>
            <a:endParaRPr lang="en-US" sz="1200" dirty="0">
              <a:effectLst/>
              <a:latin typeface="Calibri" charset="0"/>
              <a:ea typeface="Calibri" charset="0"/>
              <a:cs typeface="Times New Roman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502" y="4187428"/>
            <a:ext cx="1225109" cy="768837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9073" y="4239892"/>
            <a:ext cx="1136249" cy="716373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4797" y="4181178"/>
            <a:ext cx="1136249" cy="914815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0521" y="4181177"/>
            <a:ext cx="1136249" cy="914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750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8500" y="297934"/>
            <a:ext cx="9867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Our </a:t>
            </a:r>
            <a:r>
              <a:rPr lang="en-AU" sz="4000" dirty="0">
                <a:solidFill>
                  <a:schemeClr val="accent1"/>
                </a:solidFill>
                <a:latin typeface="Comic Sans MS" panose="030F0702030302020204" pitchFamily="66" charset="0"/>
              </a:rPr>
              <a:t>3</a:t>
            </a:r>
            <a:r>
              <a:rPr lang="en-AU" sz="40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-step plan</a:t>
            </a:r>
            <a:endParaRPr lang="en-AU" sz="4000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8000" y="1295400"/>
            <a:ext cx="87249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u="sng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Activity:</a:t>
            </a:r>
            <a:r>
              <a:rPr lang="en-AU" sz="28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 When should we use the </a:t>
            </a:r>
            <a:r>
              <a:rPr lang="en-AU" sz="2800" dirty="0">
                <a:solidFill>
                  <a:schemeClr val="accent1"/>
                </a:solidFill>
                <a:latin typeface="Comic Sans MS" panose="030F0702030302020204" pitchFamily="66" charset="0"/>
              </a:rPr>
              <a:t>3</a:t>
            </a:r>
            <a:r>
              <a:rPr lang="en-AU" sz="28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-step plan? List them down on the board.</a:t>
            </a:r>
            <a:endParaRPr lang="en-AU" sz="2800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pic>
        <p:nvPicPr>
          <p:cNvPr id="6146" name="Picture 2" descr="Image result for number list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6474" y="2430740"/>
            <a:ext cx="4068674" cy="3792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6384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6473" y="609599"/>
            <a:ext cx="8596668" cy="1320800"/>
          </a:xfrm>
        </p:spPr>
        <p:txBody>
          <a:bodyPr>
            <a:normAutofit/>
          </a:bodyPr>
          <a:lstStyle/>
          <a:p>
            <a:r>
              <a:rPr lang="en-US" u="sng" dirty="0" smtClean="0">
                <a:latin typeface="Comic Sans MS" panose="030F0702030302020204" pitchFamily="66" charset="0"/>
                <a:ea typeface="Century Gothic" charset="0"/>
                <a:cs typeface="Century Gothic" charset="0"/>
              </a:rPr>
              <a:t>What do you do?</a:t>
            </a:r>
            <a:endParaRPr lang="en-US" u="sng" dirty="0">
              <a:latin typeface="Comic Sans MS" panose="030F0702030302020204" pitchFamily="66" charset="0"/>
              <a:ea typeface="Century Gothic" charset="0"/>
              <a:cs typeface="Century Gothic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5614" y="1391790"/>
            <a:ext cx="94384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omic Sans MS" panose="030F0702030302020204" pitchFamily="66" charset="0"/>
                <a:ea typeface="Century Gothic" charset="0"/>
                <a:cs typeface="Century Gothic" charset="0"/>
              </a:rPr>
              <a:t>If someone says to you “stop I don’t like that!”  </a:t>
            </a:r>
          </a:p>
          <a:p>
            <a:endParaRPr lang="en-US" sz="3200" dirty="0">
              <a:latin typeface="Comic Sans MS" panose="030F0702030302020204" pitchFamily="66" charset="0"/>
              <a:ea typeface="Century Gothic" charset="0"/>
              <a:cs typeface="Century Gothic" charset="0"/>
            </a:endParaRPr>
          </a:p>
          <a:p>
            <a:pPr algn="ctr"/>
            <a:r>
              <a:rPr lang="en-US" sz="3200" dirty="0" smtClean="0">
                <a:latin typeface="Comic Sans MS" panose="030F0702030302020204" pitchFamily="66" charset="0"/>
                <a:ea typeface="Century Gothic" charset="0"/>
                <a:cs typeface="Century Gothic" charset="0"/>
              </a:rPr>
              <a:t>What should you do?</a:t>
            </a:r>
            <a:endParaRPr lang="en-US" sz="3200" dirty="0">
              <a:latin typeface="Comic Sans MS" panose="030F0702030302020204" pitchFamily="66" charset="0"/>
              <a:ea typeface="Century Gothic" charset="0"/>
              <a:cs typeface="Century Gothic" charset="0"/>
            </a:endParaRPr>
          </a:p>
        </p:txBody>
      </p:sp>
      <p:sp>
        <p:nvSpPr>
          <p:cNvPr id="3" name="AutoShape 2" descr="Image result for stop sign"/>
          <p:cNvSpPr>
            <a:spLocks noChangeAspect="1" noChangeArrowheads="1"/>
          </p:cNvSpPr>
          <p:nvPr/>
        </p:nvSpPr>
        <p:spPr bwMode="auto">
          <a:xfrm>
            <a:off x="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4" name="AutoShape 4" descr="Image result for stop sign"/>
          <p:cNvSpPr>
            <a:spLocks noChangeAspect="1" noChangeArrowheads="1"/>
          </p:cNvSpPr>
          <p:nvPr/>
        </p:nvSpPr>
        <p:spPr bwMode="auto">
          <a:xfrm>
            <a:off x="1524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3078" name="Picture 6" descr="Image result for stop sign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3575" y="3287712"/>
            <a:ext cx="2670175" cy="267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1424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30600" y="164068"/>
            <a:ext cx="46842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4800" u="sng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Our 2-step plan</a:t>
            </a:r>
            <a:endParaRPr lang="en-AU" sz="4800" u="sng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2" descr="C:\Users\steve\Desktop\Cap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6163" y="1414165"/>
            <a:ext cx="7526337" cy="4830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2746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8500" y="297934"/>
            <a:ext cx="9867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Our 2-step plan</a:t>
            </a:r>
            <a:endParaRPr lang="en-AU" sz="4000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8000" y="1295400"/>
            <a:ext cx="87249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u="sng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Activity:</a:t>
            </a:r>
            <a:r>
              <a:rPr lang="en-AU" sz="28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 When should we use the 2-step plan? List them down on the board.</a:t>
            </a:r>
            <a:endParaRPr lang="en-AU" sz="2800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pic>
        <p:nvPicPr>
          <p:cNvPr id="6146" name="Picture 2" descr="Image result for number list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6474" y="2430740"/>
            <a:ext cx="4068674" cy="3792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3818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10028766" cy="903890"/>
          </a:xfrm>
        </p:spPr>
        <p:txBody>
          <a:bodyPr>
            <a:noAutofit/>
          </a:bodyPr>
          <a:lstStyle/>
          <a:p>
            <a:r>
              <a:rPr lang="en-US" sz="4000" dirty="0" smtClean="0">
                <a:latin typeface="Comic Sans MS" panose="030F0702030302020204" pitchFamily="66" charset="0"/>
                <a:ea typeface="Century Gothic" charset="0"/>
                <a:cs typeface="Century Gothic" charset="0"/>
              </a:rPr>
              <a:t>Always remember to tell a teacher!!</a:t>
            </a:r>
            <a:endParaRPr lang="en-US" sz="4000" dirty="0">
              <a:latin typeface="Comic Sans MS" panose="030F0702030302020204" pitchFamily="66" charset="0"/>
              <a:ea typeface="Century Gothic" charset="0"/>
              <a:cs typeface="Century Gothic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7334" y="1651000"/>
            <a:ext cx="98933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i="1" dirty="0" smtClean="0">
                <a:latin typeface="Comic Sans MS" panose="030F0702030302020204" pitchFamily="66" charset="0"/>
              </a:rPr>
              <a:t>A teacher can only help fix problems that they know about. So always let your teacher know if you are hurt or are being bullied!</a:t>
            </a:r>
            <a:endParaRPr lang="en-AU" sz="2800" i="1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 descr="Image result for tell a teacher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9759" y="3175695"/>
            <a:ext cx="2308225" cy="307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594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63600"/>
          </a:xfrm>
        </p:spPr>
        <p:txBody>
          <a:bodyPr>
            <a:normAutofit/>
          </a:bodyPr>
          <a:lstStyle/>
          <a:p>
            <a:r>
              <a:rPr lang="en-US" sz="4400" u="sng" dirty="0" smtClean="0">
                <a:latin typeface="Comic Sans MS" panose="030F0702030302020204" pitchFamily="66" charset="0"/>
                <a:ea typeface="Century Gothic" charset="0"/>
                <a:cs typeface="Century Gothic" charset="0"/>
              </a:rPr>
              <a:t>Food for thought</a:t>
            </a:r>
            <a:r>
              <a:rPr lang="is-IS" sz="4400" u="sng" dirty="0" smtClean="0">
                <a:latin typeface="Comic Sans MS" panose="030F0702030302020204" pitchFamily="66" charset="0"/>
                <a:ea typeface="Century Gothic" charset="0"/>
                <a:cs typeface="Century Gothic" charset="0"/>
              </a:rPr>
              <a:t>…</a:t>
            </a:r>
            <a:endParaRPr lang="en-US" sz="4400" u="sng" dirty="0">
              <a:latin typeface="Comic Sans MS" panose="030F0702030302020204" pitchFamily="66" charset="0"/>
              <a:ea typeface="Century Gothic" charset="0"/>
              <a:cs typeface="Century Gothic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046289"/>
            <a:ext cx="10066866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>
                <a:solidFill>
                  <a:schemeClr val="accent1"/>
                </a:solidFill>
                <a:latin typeface="Comic Sans MS" panose="030F0702030302020204" pitchFamily="66" charset="0"/>
                <a:ea typeface="Century Gothic" charset="0"/>
                <a:cs typeface="Century Gothic" charset="0"/>
              </a:rPr>
              <a:t>https://bullyingnoway.gov.au/resources/videos/pages/videoplayer.aspx?VideoID=29</a:t>
            </a:r>
            <a:endParaRPr lang="en-US" i="1" dirty="0" smtClean="0">
              <a:solidFill>
                <a:schemeClr val="accent1"/>
              </a:solidFill>
              <a:latin typeface="Comic Sans MS" panose="030F0702030302020204" pitchFamily="66" charset="0"/>
              <a:ea typeface="Century Gothic" charset="0"/>
              <a:cs typeface="Century Gothic" charset="0"/>
            </a:endParaRPr>
          </a:p>
          <a:p>
            <a:pPr marL="0" indent="0">
              <a:buNone/>
            </a:pPr>
            <a:endParaRPr lang="en-US" sz="2800" i="1" u="sng" dirty="0" smtClean="0">
              <a:latin typeface="Comic Sans MS" panose="030F0702030302020204" pitchFamily="66" charset="0"/>
              <a:ea typeface="Century Gothic" charset="0"/>
              <a:cs typeface="Century Gothic" charset="0"/>
            </a:endParaRPr>
          </a:p>
          <a:p>
            <a:pPr marL="0" indent="0">
              <a:buNone/>
            </a:pPr>
            <a:endParaRPr lang="en-US" sz="2800" i="1" u="sng">
              <a:latin typeface="Comic Sans MS" panose="030F0702030302020204" pitchFamily="66" charset="0"/>
              <a:ea typeface="Century Gothic" charset="0"/>
              <a:cs typeface="Century Gothic" charset="0"/>
            </a:endParaRPr>
          </a:p>
          <a:p>
            <a:pPr marL="0" indent="0">
              <a:buNone/>
            </a:pPr>
            <a:r>
              <a:rPr lang="en-US" sz="2800" i="1" u="sng" smtClean="0">
                <a:latin typeface="Comic Sans MS" panose="030F0702030302020204" pitchFamily="66" charset="0"/>
                <a:ea typeface="Century Gothic" charset="0"/>
                <a:cs typeface="Century Gothic" charset="0"/>
              </a:rPr>
              <a:t>Question</a:t>
            </a:r>
            <a:r>
              <a:rPr lang="en-US" sz="2800" i="1" dirty="0" smtClean="0">
                <a:latin typeface="Comic Sans MS" panose="030F0702030302020204" pitchFamily="66" charset="0"/>
                <a:ea typeface="Century Gothic" charset="0"/>
                <a:cs typeface="Century Gothic" charset="0"/>
              </a:rPr>
              <a:t>: What has happened in this video?</a:t>
            </a:r>
          </a:p>
        </p:txBody>
      </p:sp>
    </p:spTree>
    <p:extLst>
      <p:ext uri="{BB962C8B-B14F-4D97-AF65-F5344CB8AC3E}">
        <p14:creationId xmlns:p14="http://schemas.microsoft.com/office/powerpoint/2010/main" val="741952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6473" y="609599"/>
            <a:ext cx="8596668" cy="1320800"/>
          </a:xfrm>
        </p:spPr>
        <p:txBody>
          <a:bodyPr>
            <a:normAutofit/>
          </a:bodyPr>
          <a:lstStyle/>
          <a:p>
            <a:r>
              <a:rPr lang="en-US" u="sng" dirty="0" smtClean="0">
                <a:latin typeface="Century Gothic" charset="0"/>
                <a:ea typeface="Century Gothic" charset="0"/>
                <a:cs typeface="Century Gothic" charset="0"/>
              </a:rPr>
              <a:t>Senior Owls (Stage 2 / Stage 3)</a:t>
            </a:r>
            <a:endParaRPr lang="en-US" u="sng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3455" y="1833812"/>
            <a:ext cx="6594762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 smtClean="0">
                <a:latin typeface="Century Gothic" charset="0"/>
                <a:ea typeface="Century Gothic" charset="0"/>
                <a:cs typeface="Century Gothic" charset="0"/>
              </a:rPr>
              <a:t>Core Values:</a:t>
            </a:r>
          </a:p>
          <a:p>
            <a:pPr marL="285750" lvl="0" indent="-285750">
              <a:buFont typeface="Arial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Comic Sans MS" panose="030F0702030302020204" pitchFamily="66" charset="0"/>
                <a:ea typeface="Century Gothic" charset="0"/>
                <a:cs typeface="Century Gothic" charset="0"/>
              </a:rPr>
              <a:t>We are learning to be safe and proud students</a:t>
            </a:r>
          </a:p>
          <a:p>
            <a:pPr marL="285750" lvl="0" indent="-285750">
              <a:buFont typeface="Arial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Comic Sans MS" panose="030F0702030302020204" pitchFamily="66" charset="0"/>
                <a:ea typeface="Century Gothic" charset="0"/>
                <a:cs typeface="Century Gothic" charset="0"/>
              </a:rPr>
              <a:t>We are learning how to spot a bully</a:t>
            </a:r>
          </a:p>
          <a:p>
            <a:pPr marL="285750" lvl="0" indent="-285750">
              <a:buFont typeface="Arial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Comic Sans MS" panose="030F0702030302020204" pitchFamily="66" charset="0"/>
                <a:ea typeface="Century Gothic" charset="0"/>
                <a:cs typeface="Century Gothic" charset="0"/>
              </a:rPr>
              <a:t>We are learning about bystanders</a:t>
            </a:r>
          </a:p>
          <a:p>
            <a:endParaRPr lang="en-US" sz="4400" b="1" i="1" dirty="0" smtClean="0"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0617" y="2041395"/>
            <a:ext cx="2103583" cy="3009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878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6473" y="609599"/>
            <a:ext cx="8596668" cy="1016001"/>
          </a:xfrm>
        </p:spPr>
        <p:txBody>
          <a:bodyPr>
            <a:normAutofit/>
          </a:bodyPr>
          <a:lstStyle/>
          <a:p>
            <a:r>
              <a:rPr lang="en-US" u="sng" dirty="0" smtClean="0">
                <a:latin typeface="Comic Sans MS" panose="030F0702030302020204" pitchFamily="66" charset="0"/>
                <a:ea typeface="Century Gothic" charset="0"/>
                <a:cs typeface="Century Gothic" charset="0"/>
              </a:rPr>
              <a:t>Think, pair, share….</a:t>
            </a:r>
            <a:endParaRPr lang="en-US" u="sng" dirty="0">
              <a:latin typeface="Comic Sans MS" panose="030F0702030302020204" pitchFamily="66" charset="0"/>
              <a:ea typeface="Century Gothic" charset="0"/>
              <a:cs typeface="Century Gothic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6473" y="1625600"/>
            <a:ext cx="810952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omic Sans MS" panose="030F0702030302020204" pitchFamily="66" charset="0"/>
                <a:ea typeface="Century Gothic" charset="0"/>
                <a:cs typeface="Century Gothic" charset="0"/>
              </a:rPr>
              <a:t>What is a hero?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omic Sans MS" panose="030F0702030302020204" pitchFamily="66" charset="0"/>
                <a:ea typeface="Century Gothic" charset="0"/>
                <a:cs typeface="Century Gothic" charset="0"/>
              </a:rPr>
              <a:t>Why is someone considered a hero?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omic Sans MS" panose="030F0702030302020204" pitchFamily="66" charset="0"/>
                <a:ea typeface="Century Gothic" charset="0"/>
                <a:cs typeface="Century Gothic" charset="0"/>
              </a:rPr>
              <a:t>Do all heroes have super powers?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omic Sans MS" panose="030F0702030302020204" pitchFamily="66" charset="0"/>
                <a:ea typeface="Century Gothic" charset="0"/>
                <a:cs typeface="Century Gothic" charset="0"/>
              </a:rPr>
              <a:t>How can you be a hero at school?</a:t>
            </a:r>
            <a:endParaRPr lang="en-US" sz="3200" dirty="0">
              <a:latin typeface="Comic Sans MS" panose="030F0702030302020204" pitchFamily="66" charset="0"/>
              <a:ea typeface="Century Gothic" charset="0"/>
              <a:cs typeface="Century Gothic" charset="0"/>
            </a:endParaRPr>
          </a:p>
        </p:txBody>
      </p:sp>
      <p:pic>
        <p:nvPicPr>
          <p:cNvPr id="3" name="Picture 2" descr="Image result for cartoon of heros for ki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329112"/>
            <a:ext cx="5715000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46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9473" y="431799"/>
            <a:ext cx="8596668" cy="1320800"/>
          </a:xfrm>
        </p:spPr>
        <p:txBody>
          <a:bodyPr>
            <a:normAutofit/>
          </a:bodyPr>
          <a:lstStyle/>
          <a:p>
            <a:r>
              <a:rPr lang="en-US" u="sng" dirty="0" smtClean="0">
                <a:latin typeface="Comic Sans MS" panose="030F0702030302020204" pitchFamily="66" charset="0"/>
                <a:ea typeface="Century Gothic" charset="0"/>
                <a:cs typeface="Century Gothic" charset="0"/>
              </a:rPr>
              <a:t>Bullies…..</a:t>
            </a:r>
            <a:endParaRPr lang="en-US" u="sng" dirty="0">
              <a:latin typeface="Comic Sans MS" panose="030F0702030302020204" pitchFamily="66" charset="0"/>
              <a:ea typeface="Century Gothic" charset="0"/>
              <a:cs typeface="Century Gothic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39273" y="1315604"/>
            <a:ext cx="81926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omic Sans MS" panose="030F0702030302020204" pitchFamily="66" charset="0"/>
                <a:ea typeface="Century Gothic" charset="0"/>
                <a:cs typeface="Century Gothic" charset="0"/>
              </a:rPr>
              <a:t>Bullies are </a:t>
            </a:r>
            <a:r>
              <a:rPr lang="en-US" sz="3200" u="sng" dirty="0" smtClean="0">
                <a:latin typeface="Comic Sans MS" panose="030F0702030302020204" pitchFamily="66" charset="0"/>
                <a:ea typeface="Century Gothic" charset="0"/>
                <a:cs typeface="Century Gothic" charset="0"/>
              </a:rPr>
              <a:t>NOT</a:t>
            </a:r>
            <a:r>
              <a:rPr lang="en-US" sz="3200" dirty="0" smtClean="0">
                <a:latin typeface="Comic Sans MS" panose="030F0702030302020204" pitchFamily="66" charset="0"/>
                <a:ea typeface="Century Gothic" charset="0"/>
                <a:cs typeface="Century Gothic" charset="0"/>
              </a:rPr>
              <a:t> heroes!!!</a:t>
            </a:r>
            <a:endParaRPr lang="en-US" sz="3200" dirty="0">
              <a:latin typeface="Comic Sans MS" panose="030F0702030302020204" pitchFamily="66" charset="0"/>
              <a:ea typeface="Century Gothic" charset="0"/>
              <a:cs typeface="Century Gothic" charset="0"/>
            </a:endParaRPr>
          </a:p>
        </p:txBody>
      </p:sp>
      <p:pic>
        <p:nvPicPr>
          <p:cNvPr id="3" name="Picture 2" descr="Image result for picture of bully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7053" y="2166936"/>
            <a:ext cx="5540293" cy="3675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ultiply 3"/>
          <p:cNvSpPr/>
          <p:nvPr/>
        </p:nvSpPr>
        <p:spPr>
          <a:xfrm>
            <a:off x="3911600" y="2286000"/>
            <a:ext cx="3441700" cy="3136899"/>
          </a:xfrm>
          <a:prstGeom prst="mathMultiply">
            <a:avLst/>
          </a:prstGeom>
          <a:noFill/>
          <a:ln w="444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36182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6473" y="609599"/>
            <a:ext cx="8596668" cy="698501"/>
          </a:xfrm>
        </p:spPr>
        <p:txBody>
          <a:bodyPr>
            <a:normAutofit/>
          </a:bodyPr>
          <a:lstStyle/>
          <a:p>
            <a:r>
              <a:rPr lang="en-US" u="sng" dirty="0" smtClean="0">
                <a:latin typeface="Comic Sans MS" panose="030F0702030302020204" pitchFamily="66" charset="0"/>
                <a:ea typeface="Century Gothic" charset="0"/>
                <a:cs typeface="Century Gothic" charset="0"/>
              </a:rPr>
              <a:t>What is a bully?</a:t>
            </a:r>
            <a:endParaRPr lang="en-US" u="sng" dirty="0">
              <a:latin typeface="Comic Sans MS" panose="030F0702030302020204" pitchFamily="66" charset="0"/>
              <a:ea typeface="Century Gothic" charset="0"/>
              <a:cs typeface="Century Gothic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6473" y="1481209"/>
            <a:ext cx="10543386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anose="030F0702030302020204" pitchFamily="66" charset="0"/>
                <a:ea typeface="Century Gothic" charset="0"/>
                <a:cs typeface="Century Gothic" charset="0"/>
              </a:rPr>
              <a:t>Bullying is when someone: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Comic Sans MS" panose="030F0702030302020204" pitchFamily="66" charset="0"/>
                <a:ea typeface="Century Gothic" charset="0"/>
                <a:cs typeface="Century Gothic" charset="0"/>
              </a:rPr>
              <a:t>K</a:t>
            </a:r>
            <a:r>
              <a:rPr lang="en-US" sz="2400" dirty="0" smtClean="0">
                <a:latin typeface="Comic Sans MS" panose="030F0702030302020204" pitchFamily="66" charset="0"/>
                <a:ea typeface="Century Gothic" charset="0"/>
                <a:cs typeface="Century Gothic" charset="0"/>
              </a:rPr>
              <a:t>eeps picking on you and consistently tries to make you feel bad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omic Sans MS" panose="030F0702030302020204" pitchFamily="66" charset="0"/>
                <a:ea typeface="Century Gothic" charset="0"/>
                <a:cs typeface="Century Gothic" charset="0"/>
              </a:rPr>
              <a:t>Says horrible or nasty things to upset you most of the time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omic Sans MS" panose="030F0702030302020204" pitchFamily="66" charset="0"/>
                <a:ea typeface="Century Gothic" charset="0"/>
                <a:cs typeface="Century Gothic" charset="0"/>
              </a:rPr>
              <a:t>Makes fun of you a lot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omic Sans MS" panose="030F0702030302020204" pitchFamily="66" charset="0"/>
                <a:ea typeface="Century Gothic" charset="0"/>
                <a:cs typeface="Century Gothic" charset="0"/>
              </a:rPr>
              <a:t>Tries to stop you from joining in with games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omic Sans MS" panose="030F0702030302020204" pitchFamily="66" charset="0"/>
                <a:ea typeface="Century Gothic" charset="0"/>
                <a:cs typeface="Century Gothic" charset="0"/>
              </a:rPr>
              <a:t>Tries to make other people not like you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omic Sans MS" panose="030F0702030302020204" pitchFamily="66" charset="0"/>
                <a:ea typeface="Century Gothic" charset="0"/>
                <a:cs typeface="Century Gothic" charset="0"/>
              </a:rPr>
              <a:t>Keeps hurting you, such as hitting or punching you</a:t>
            </a:r>
          </a:p>
          <a:p>
            <a:endParaRPr lang="en-US" sz="3200" dirty="0" smtClean="0">
              <a:latin typeface="Comic Sans MS" panose="030F0702030302020204" pitchFamily="66" charset="0"/>
              <a:ea typeface="Century Gothic" charset="0"/>
              <a:cs typeface="Century Gothic" charset="0"/>
            </a:endParaRPr>
          </a:p>
          <a:p>
            <a:r>
              <a:rPr lang="en-US" sz="2400" i="1" u="sng" dirty="0" smtClean="0">
                <a:latin typeface="Comic Sans MS" panose="030F0702030302020204" pitchFamily="66" charset="0"/>
                <a:ea typeface="Century Gothic" charset="0"/>
                <a:cs typeface="Century Gothic" charset="0"/>
              </a:rPr>
              <a:t>Remember</a:t>
            </a:r>
            <a:r>
              <a:rPr lang="en-US" sz="2400" i="1" dirty="0" smtClean="0">
                <a:latin typeface="Comic Sans MS" panose="030F0702030302020204" pitchFamily="66" charset="0"/>
                <a:ea typeface="Century Gothic" charset="0"/>
                <a:cs typeface="Century Gothic" charset="0"/>
              </a:rPr>
              <a:t> it is not bullying if you have a disagreement or argument with someone one time. It is not bullying even though it can be upsetting. It is also not bullying if you sometimes fight with a friend and you can sort it out.</a:t>
            </a:r>
            <a:endParaRPr lang="en-US" sz="2400" i="1" dirty="0">
              <a:latin typeface="Comic Sans MS" panose="030F0702030302020204" pitchFamily="66" charset="0"/>
              <a:ea typeface="Century Gothic" charset="0"/>
              <a:cs typeface="Century Gothic" charset="0"/>
            </a:endParaRPr>
          </a:p>
        </p:txBody>
      </p:sp>
      <p:pic>
        <p:nvPicPr>
          <p:cNvPr id="3074" name="Picture 2" descr="Image result for Question Fa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7300" y="468729"/>
            <a:ext cx="901700" cy="1012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5472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6473" y="609599"/>
            <a:ext cx="8596668" cy="13208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Comic Sans MS" panose="030F0702030302020204" pitchFamily="66" charset="0"/>
                <a:ea typeface="Century Gothic" charset="0"/>
                <a:cs typeface="Century Gothic" charset="0"/>
              </a:rPr>
              <a:t>Junior Owls (Early Stage 1 &amp; Stage 1)</a:t>
            </a:r>
            <a:endParaRPr lang="en-US" sz="2800" dirty="0">
              <a:latin typeface="Comic Sans MS" panose="030F0702030302020204" pitchFamily="66" charset="0"/>
              <a:ea typeface="Century Gothic" charset="0"/>
              <a:cs typeface="Century Gothic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6474" y="1330235"/>
            <a:ext cx="68025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400" dirty="0" smtClean="0">
                <a:latin typeface="Comic Sans MS" panose="030F0702030302020204" pitchFamily="66" charset="0"/>
                <a:ea typeface="Century Gothic" charset="0"/>
                <a:cs typeface="Century Gothic" charset="0"/>
              </a:rPr>
              <a:t>We are learning to be safe students 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>
                <a:latin typeface="Comic Sans MS" panose="030F0702030302020204" pitchFamily="66" charset="0"/>
                <a:ea typeface="Century Gothic" charset="0"/>
                <a:cs typeface="Century Gothic" charset="0"/>
              </a:rPr>
              <a:t>We are learning to spot a bully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>
                <a:latin typeface="Comic Sans MS" panose="030F0702030302020204" pitchFamily="66" charset="0"/>
                <a:ea typeface="Century Gothic" charset="0"/>
                <a:cs typeface="Century Gothic" charset="0"/>
              </a:rPr>
              <a:t>We are learning to tell a teacher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26473" y="32512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dirty="0" smtClean="0">
                <a:latin typeface="Comic Sans MS" panose="030F0702030302020204" pitchFamily="66" charset="0"/>
                <a:ea typeface="Century Gothic" charset="0"/>
                <a:cs typeface="Century Gothic" charset="0"/>
              </a:rPr>
              <a:t>Senior Owls (Stage 2 &amp; 3)</a:t>
            </a:r>
            <a:endParaRPr lang="en-US" sz="2800" dirty="0">
              <a:latin typeface="Comic Sans MS" panose="030F0702030302020204" pitchFamily="66" charset="0"/>
              <a:ea typeface="Century Gothic" charset="0"/>
              <a:cs typeface="Century Gothic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3443" y="3971835"/>
            <a:ext cx="68225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400" dirty="0" smtClean="0">
                <a:latin typeface="Comic Sans MS" panose="030F0702030302020204" pitchFamily="66" charset="0"/>
                <a:ea typeface="Century Gothic" charset="0"/>
                <a:cs typeface="Century Gothic" charset="0"/>
              </a:rPr>
              <a:t>We are learning to be safe and proud students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>
                <a:latin typeface="Comic Sans MS" panose="030F0702030302020204" pitchFamily="66" charset="0"/>
                <a:ea typeface="Century Gothic" charset="0"/>
                <a:cs typeface="Century Gothic" charset="0"/>
              </a:rPr>
              <a:t>We are learning how to spot a bully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>
                <a:latin typeface="Comic Sans MS" panose="030F0702030302020204" pitchFamily="66" charset="0"/>
                <a:ea typeface="Century Gothic" charset="0"/>
                <a:cs typeface="Century Gothic" charset="0"/>
              </a:rPr>
              <a:t>We are learning about bystanders</a:t>
            </a:r>
            <a:endParaRPr lang="en-US" sz="2400" dirty="0">
              <a:latin typeface="Comic Sans MS" panose="030F0702030302020204" pitchFamily="66" charset="0"/>
              <a:ea typeface="Century Gothic" charset="0"/>
              <a:cs typeface="Century Gothic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0263" y="720635"/>
            <a:ext cx="1559947" cy="16383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6181" y="3510766"/>
            <a:ext cx="1483360" cy="2122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235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832" y="573253"/>
            <a:ext cx="8596668" cy="1320800"/>
          </a:xfrm>
        </p:spPr>
        <p:txBody>
          <a:bodyPr>
            <a:normAutofit/>
          </a:bodyPr>
          <a:lstStyle/>
          <a:p>
            <a:r>
              <a:rPr lang="en-US" u="sng" dirty="0" smtClean="0">
                <a:latin typeface="Comic Sans MS" panose="030F0702030302020204" pitchFamily="66" charset="0"/>
                <a:ea typeface="Century Gothic" charset="0"/>
                <a:cs typeface="Century Gothic" charset="0"/>
              </a:rPr>
              <a:t>Why do people bully?</a:t>
            </a:r>
            <a:endParaRPr lang="en-US" u="sng" dirty="0">
              <a:latin typeface="Comic Sans MS" panose="030F0702030302020204" pitchFamily="66" charset="0"/>
              <a:ea typeface="Century Gothic" charset="0"/>
              <a:cs typeface="Century Gothic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84200" y="1521149"/>
            <a:ext cx="8966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3200" u="sng" dirty="0" smtClean="0">
                <a:latin typeface="Comic Sans MS" panose="030F0702030302020204" pitchFamily="66" charset="0"/>
              </a:rPr>
              <a:t>Activity:</a:t>
            </a:r>
            <a:r>
              <a:rPr lang="en-AU" sz="3200" dirty="0" smtClean="0">
                <a:latin typeface="Comic Sans MS" panose="030F0702030302020204" pitchFamily="66" charset="0"/>
              </a:rPr>
              <a:t> Discuss with your class the possible reasons people may bully others.</a:t>
            </a:r>
            <a:endParaRPr lang="en-AU" sz="3200" dirty="0">
              <a:latin typeface="Comic Sans MS" panose="030F0702030302020204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dirty="0"/>
              <a:t> </a:t>
            </a:r>
            <a:br>
              <a:rPr lang="en-AU" dirty="0"/>
            </a:br>
            <a:endParaRPr lang="en-AU" dirty="0"/>
          </a:p>
        </p:txBody>
      </p:sp>
      <p:sp>
        <p:nvSpPr>
          <p:cNvPr id="6" name="Rectangle 5"/>
          <p:cNvSpPr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dirty="0"/>
              <a:t> </a:t>
            </a:r>
            <a:br>
              <a:rPr lang="en-AU" dirty="0"/>
            </a:br>
            <a:endParaRPr lang="en-AU" dirty="0"/>
          </a:p>
        </p:txBody>
      </p:sp>
      <p:sp>
        <p:nvSpPr>
          <p:cNvPr id="8" name="Rectangle 7"/>
          <p:cNvSpPr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dirty="0"/>
              <a:t> </a:t>
            </a:r>
            <a:br>
              <a:rPr lang="en-AU" dirty="0"/>
            </a:br>
            <a:endParaRPr lang="en-AU" dirty="0"/>
          </a:p>
        </p:txBody>
      </p:sp>
      <p:pic>
        <p:nvPicPr>
          <p:cNvPr id="3074" name="Picture 2" descr="Image result for question mark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3791" y="3105835"/>
            <a:ext cx="2367809" cy="3444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1989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832" y="573253"/>
            <a:ext cx="8596668" cy="1320800"/>
          </a:xfrm>
        </p:spPr>
        <p:txBody>
          <a:bodyPr>
            <a:normAutofit/>
          </a:bodyPr>
          <a:lstStyle/>
          <a:p>
            <a:r>
              <a:rPr lang="en-US" u="sng" dirty="0" smtClean="0">
                <a:latin typeface="Comic Sans MS" panose="030F0702030302020204" pitchFamily="66" charset="0"/>
                <a:ea typeface="Century Gothic" charset="0"/>
                <a:cs typeface="Century Gothic" charset="0"/>
              </a:rPr>
              <a:t>Reasons people may bully…</a:t>
            </a:r>
            <a:endParaRPr lang="en-US" u="sng" dirty="0">
              <a:latin typeface="Comic Sans MS" panose="030F0702030302020204" pitchFamily="66" charset="0"/>
              <a:ea typeface="Century Gothic" charset="0"/>
              <a:cs typeface="Century Gothic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dirty="0"/>
              <a:t> </a:t>
            </a:r>
            <a:br>
              <a:rPr lang="en-AU" dirty="0"/>
            </a:br>
            <a:endParaRPr lang="en-AU" dirty="0"/>
          </a:p>
        </p:txBody>
      </p:sp>
      <p:sp>
        <p:nvSpPr>
          <p:cNvPr id="6" name="Rectangle 5"/>
          <p:cNvSpPr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dirty="0"/>
              <a:t> </a:t>
            </a:r>
            <a:br>
              <a:rPr lang="en-AU" dirty="0"/>
            </a:br>
            <a:endParaRPr lang="en-AU" dirty="0"/>
          </a:p>
        </p:txBody>
      </p:sp>
      <p:sp>
        <p:nvSpPr>
          <p:cNvPr id="8" name="Rectangle 7"/>
          <p:cNvSpPr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dirty="0"/>
              <a:t> </a:t>
            </a:r>
            <a:br>
              <a:rPr lang="en-AU" dirty="0"/>
            </a:br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>
            <a:off x="483832" y="1576553"/>
            <a:ext cx="102235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>
                <a:latin typeface="Comic Sans MS" panose="030F0702030302020204" pitchFamily="66" charset="0"/>
              </a:rPr>
              <a:t>When people bully, it might be because: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 smtClean="0">
                <a:latin typeface="Comic Sans MS" panose="030F0702030302020204" pitchFamily="66" charset="0"/>
              </a:rPr>
              <a:t>They think it is cool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 smtClean="0">
                <a:latin typeface="Comic Sans MS" panose="030F0702030302020204" pitchFamily="66" charset="0"/>
              </a:rPr>
              <a:t>They get angry about something and take it out on someone else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 smtClean="0">
                <a:latin typeface="Comic Sans MS" panose="030F0702030302020204" pitchFamily="66" charset="0"/>
              </a:rPr>
              <a:t>They don’t know how to get along with others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 smtClean="0">
                <a:latin typeface="Comic Sans MS" panose="030F0702030302020204" pitchFamily="66" charset="0"/>
              </a:rPr>
              <a:t>They think it is funny to hurt people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 smtClean="0">
                <a:latin typeface="Comic Sans MS" panose="030F0702030302020204" pitchFamily="66" charset="0"/>
              </a:rPr>
              <a:t>They think other people will laugh too</a:t>
            </a:r>
          </a:p>
        </p:txBody>
      </p:sp>
      <p:pic>
        <p:nvPicPr>
          <p:cNvPr id="4098" name="Picture 2" descr="Image result for bully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5" y="3884877"/>
            <a:ext cx="4669140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Multiply 13"/>
          <p:cNvSpPr/>
          <p:nvPr/>
        </p:nvSpPr>
        <p:spPr>
          <a:xfrm>
            <a:off x="4375150" y="3630877"/>
            <a:ext cx="3441700" cy="3136899"/>
          </a:xfrm>
          <a:prstGeom prst="mathMultiply">
            <a:avLst/>
          </a:prstGeom>
          <a:noFill/>
          <a:ln w="444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66137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634" y="241300"/>
            <a:ext cx="11209866" cy="1320800"/>
          </a:xfrm>
        </p:spPr>
        <p:txBody>
          <a:bodyPr>
            <a:normAutofit/>
          </a:bodyPr>
          <a:lstStyle/>
          <a:p>
            <a:pPr algn="ctr"/>
            <a:r>
              <a:rPr lang="en-AU" u="sng" dirty="0" smtClean="0">
                <a:latin typeface="Comic Sans MS" panose="030F0702030302020204" pitchFamily="66" charset="0"/>
              </a:rPr>
              <a:t>Bystanders….</a:t>
            </a:r>
            <a:endParaRPr lang="en-AU" u="sng" dirty="0"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2100" y="939800"/>
            <a:ext cx="11430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>
                <a:latin typeface="Comic Sans MS" panose="030F0702030302020204" pitchFamily="66" charset="0"/>
              </a:rPr>
              <a:t>Bullying situations usually involve more than the bully and the victim. They also involve bystanders. Bystanders are those who watch bullying happen or hear about it.</a:t>
            </a:r>
          </a:p>
          <a:p>
            <a:endParaRPr lang="en-AU" sz="2400" dirty="0">
              <a:latin typeface="Comic Sans MS" panose="030F0702030302020204" pitchFamily="66" charset="0"/>
            </a:endParaRPr>
          </a:p>
          <a:p>
            <a:r>
              <a:rPr lang="en-AU" sz="2400" dirty="0" smtClean="0">
                <a:latin typeface="Comic Sans MS" panose="030F0702030302020204" pitchFamily="66" charset="0"/>
              </a:rPr>
              <a:t>There are two types of bystanders: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u="sng" dirty="0" smtClean="0">
                <a:latin typeface="Comic Sans MS" panose="030F0702030302020204" pitchFamily="66" charset="0"/>
              </a:rPr>
              <a:t>Helpful bystanders</a:t>
            </a:r>
            <a:r>
              <a:rPr lang="en-AU" sz="2400" dirty="0" smtClean="0">
                <a:latin typeface="Comic Sans MS" panose="030F0702030302020204" pitchFamily="66" charset="0"/>
              </a:rPr>
              <a:t> – People that help the person being bullied or tells someone (like a grown up) what is happening.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u="sng" dirty="0" smtClean="0">
                <a:latin typeface="Comic Sans MS" panose="030F0702030302020204" pitchFamily="66" charset="0"/>
              </a:rPr>
              <a:t>Hurtful bystanders</a:t>
            </a:r>
            <a:r>
              <a:rPr lang="en-AU" sz="2400" dirty="0" smtClean="0">
                <a:latin typeface="Comic Sans MS" panose="030F0702030302020204" pitchFamily="66" charset="0"/>
              </a:rPr>
              <a:t> – Someone that does nothing or </a:t>
            </a:r>
          </a:p>
          <a:p>
            <a:r>
              <a:rPr lang="en-AU" sz="2400" dirty="0">
                <a:latin typeface="Comic Sans MS" panose="030F0702030302020204" pitchFamily="66" charset="0"/>
              </a:rPr>
              <a:t> </a:t>
            </a:r>
            <a:r>
              <a:rPr lang="en-AU" sz="2400" dirty="0" smtClean="0">
                <a:latin typeface="Comic Sans MS" panose="030F0702030302020204" pitchFamily="66" charset="0"/>
              </a:rPr>
              <a:t>   joins in on the bullying. </a:t>
            </a:r>
            <a:endParaRPr lang="en-AU" sz="2400" dirty="0">
              <a:latin typeface="Comic Sans MS" panose="030F0702030302020204" pitchFamily="66" charset="0"/>
            </a:endParaRPr>
          </a:p>
        </p:txBody>
      </p:sp>
      <p:pic>
        <p:nvPicPr>
          <p:cNvPr id="5122" name="Picture 2" descr="Image result for bystander power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5205" y="3593305"/>
            <a:ext cx="2684463" cy="2684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60463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10282766" cy="903890"/>
          </a:xfrm>
        </p:spPr>
        <p:txBody>
          <a:bodyPr>
            <a:noAutofit/>
          </a:bodyPr>
          <a:lstStyle/>
          <a:p>
            <a:r>
              <a:rPr lang="en-AU" sz="4000" dirty="0" smtClean="0">
                <a:latin typeface="Comic Sans MS" panose="030F0702030302020204" pitchFamily="66" charset="0"/>
              </a:rPr>
              <a:t>What can happen if you don’t speak out….</a:t>
            </a:r>
            <a:r>
              <a:rPr lang="en-AU" sz="4000" dirty="0"/>
              <a:t/>
            </a:r>
            <a:br>
              <a:rPr lang="en-AU" sz="4000" dirty="0"/>
            </a:br>
            <a:endParaRPr lang="en-US" sz="40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7334" y="1409700"/>
            <a:ext cx="859666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u="sng" dirty="0" smtClean="0">
                <a:latin typeface="Comic Sans MS" panose="030F0702030302020204" pitchFamily="66" charset="0"/>
              </a:rPr>
              <a:t>Activity: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3200" dirty="0" smtClean="0">
                <a:latin typeface="Comic Sans MS" panose="030F0702030302020204" pitchFamily="66" charset="0"/>
              </a:rPr>
              <a:t>Take an A4 piece of paper and fold 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3200" dirty="0" smtClean="0">
                <a:latin typeface="Comic Sans MS" panose="030F0702030302020204" pitchFamily="66" charset="0"/>
              </a:rPr>
              <a:t>Then fold it again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3200" dirty="0" smtClean="0">
                <a:latin typeface="Comic Sans MS" panose="030F0702030302020204" pitchFamily="66" charset="0"/>
              </a:rPr>
              <a:t>Then scrunch the paper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3200" dirty="0" smtClean="0">
                <a:latin typeface="Comic Sans MS" panose="030F0702030302020204" pitchFamily="66" charset="0"/>
              </a:rPr>
              <a:t>Move on to the next slide and read.</a:t>
            </a:r>
          </a:p>
        </p:txBody>
      </p:sp>
      <p:pic>
        <p:nvPicPr>
          <p:cNvPr id="6146" name="Picture 2" descr="Image result for a4 paper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375" y="4064000"/>
            <a:ext cx="2054225" cy="205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753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 result for bullying paper fold letter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75" y="228600"/>
            <a:ext cx="4758331" cy="642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8477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634" y="241300"/>
            <a:ext cx="11209866" cy="1320800"/>
          </a:xfrm>
        </p:spPr>
        <p:txBody>
          <a:bodyPr>
            <a:normAutofit/>
          </a:bodyPr>
          <a:lstStyle/>
          <a:p>
            <a:pPr algn="ctr"/>
            <a:r>
              <a:rPr lang="en-AU" u="sng" dirty="0" smtClean="0">
                <a:latin typeface="Comic Sans MS" panose="030F0702030302020204" pitchFamily="66" charset="0"/>
              </a:rPr>
              <a:t>What can you do if you see a bully or are being bullied?</a:t>
            </a:r>
            <a:endParaRPr lang="en-AU" u="sng" dirty="0">
              <a:latin typeface="Comic Sans MS" panose="030F0702030302020204" pitchFamily="66" charset="0"/>
            </a:endParaRPr>
          </a:p>
        </p:txBody>
      </p:sp>
      <p:pic>
        <p:nvPicPr>
          <p:cNvPr id="4098" name="Picture 2" descr="Image result for kid and speech bubbl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100" y="1562100"/>
            <a:ext cx="6096000" cy="490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32200" y="2229366"/>
            <a:ext cx="457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dirty="0" smtClean="0">
                <a:latin typeface="Comic Sans MS" panose="030F0702030302020204" pitchFamily="66" charset="0"/>
              </a:rPr>
              <a:t>Follow our 2 and 3 step plan!!!</a:t>
            </a:r>
            <a:endParaRPr lang="en-AU" sz="3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5919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4" y="1079500"/>
            <a:ext cx="10969626" cy="5232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30600" y="164068"/>
            <a:ext cx="48686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4800" u="sng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Our 3-step plan</a:t>
            </a:r>
            <a:endParaRPr lang="en-AU" sz="4800" u="sng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1657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8500" y="297934"/>
            <a:ext cx="9867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Our </a:t>
            </a:r>
            <a:r>
              <a:rPr lang="en-AU" sz="4000" dirty="0">
                <a:solidFill>
                  <a:schemeClr val="accent1"/>
                </a:solidFill>
                <a:latin typeface="Comic Sans MS" panose="030F0702030302020204" pitchFamily="66" charset="0"/>
              </a:rPr>
              <a:t>3</a:t>
            </a:r>
            <a:r>
              <a:rPr lang="en-AU" sz="40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-step plan</a:t>
            </a:r>
            <a:endParaRPr lang="en-AU" sz="4000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8000" y="1295400"/>
            <a:ext cx="87249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u="sng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Activity:</a:t>
            </a:r>
            <a:r>
              <a:rPr lang="en-AU" sz="28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 When should we use the </a:t>
            </a:r>
            <a:r>
              <a:rPr lang="en-AU" sz="2800" dirty="0">
                <a:solidFill>
                  <a:schemeClr val="accent1"/>
                </a:solidFill>
                <a:latin typeface="Comic Sans MS" panose="030F0702030302020204" pitchFamily="66" charset="0"/>
              </a:rPr>
              <a:t>3</a:t>
            </a:r>
            <a:r>
              <a:rPr lang="en-AU" sz="28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-step plan? List them down on the board.</a:t>
            </a:r>
            <a:endParaRPr lang="en-AU" sz="2800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pic>
        <p:nvPicPr>
          <p:cNvPr id="6146" name="Picture 2" descr="Image result for number list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6474" y="2430740"/>
            <a:ext cx="4068674" cy="3792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606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6473" y="609599"/>
            <a:ext cx="8596668" cy="1320800"/>
          </a:xfrm>
        </p:spPr>
        <p:txBody>
          <a:bodyPr>
            <a:normAutofit/>
          </a:bodyPr>
          <a:lstStyle/>
          <a:p>
            <a:r>
              <a:rPr lang="en-US" u="sng" dirty="0" smtClean="0">
                <a:latin typeface="Comic Sans MS" panose="030F0702030302020204" pitchFamily="66" charset="0"/>
                <a:ea typeface="Century Gothic" charset="0"/>
                <a:cs typeface="Century Gothic" charset="0"/>
              </a:rPr>
              <a:t>What do you do?</a:t>
            </a:r>
            <a:endParaRPr lang="en-US" u="sng" dirty="0">
              <a:latin typeface="Comic Sans MS" panose="030F0702030302020204" pitchFamily="66" charset="0"/>
              <a:ea typeface="Century Gothic" charset="0"/>
              <a:cs typeface="Century Gothic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5614" y="1391790"/>
            <a:ext cx="94384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omic Sans MS" panose="030F0702030302020204" pitchFamily="66" charset="0"/>
                <a:ea typeface="Century Gothic" charset="0"/>
                <a:cs typeface="Century Gothic" charset="0"/>
              </a:rPr>
              <a:t>If someone says to you “stop I don’t like that!”  </a:t>
            </a:r>
          </a:p>
          <a:p>
            <a:endParaRPr lang="en-US" sz="3200" dirty="0">
              <a:latin typeface="Comic Sans MS" panose="030F0702030302020204" pitchFamily="66" charset="0"/>
              <a:ea typeface="Century Gothic" charset="0"/>
              <a:cs typeface="Century Gothic" charset="0"/>
            </a:endParaRPr>
          </a:p>
          <a:p>
            <a:pPr algn="ctr"/>
            <a:r>
              <a:rPr lang="en-US" sz="3200" dirty="0" smtClean="0">
                <a:latin typeface="Comic Sans MS" panose="030F0702030302020204" pitchFamily="66" charset="0"/>
                <a:ea typeface="Century Gothic" charset="0"/>
                <a:cs typeface="Century Gothic" charset="0"/>
              </a:rPr>
              <a:t>What should you do?</a:t>
            </a:r>
            <a:endParaRPr lang="en-US" sz="3200" dirty="0">
              <a:latin typeface="Comic Sans MS" panose="030F0702030302020204" pitchFamily="66" charset="0"/>
              <a:ea typeface="Century Gothic" charset="0"/>
              <a:cs typeface="Century Gothic" charset="0"/>
            </a:endParaRPr>
          </a:p>
        </p:txBody>
      </p:sp>
      <p:sp>
        <p:nvSpPr>
          <p:cNvPr id="3" name="AutoShape 2" descr="Image result for stop sign"/>
          <p:cNvSpPr>
            <a:spLocks noChangeAspect="1" noChangeArrowheads="1"/>
          </p:cNvSpPr>
          <p:nvPr/>
        </p:nvSpPr>
        <p:spPr bwMode="auto">
          <a:xfrm>
            <a:off x="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4" name="AutoShape 4" descr="Image result for stop sign"/>
          <p:cNvSpPr>
            <a:spLocks noChangeAspect="1" noChangeArrowheads="1"/>
          </p:cNvSpPr>
          <p:nvPr/>
        </p:nvSpPr>
        <p:spPr bwMode="auto">
          <a:xfrm>
            <a:off x="1524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3078" name="Picture 6" descr="Image result for stop sign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3575" y="3287712"/>
            <a:ext cx="2670175" cy="267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2402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30600" y="164068"/>
            <a:ext cx="46842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4800" u="sng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Our 2-step plan</a:t>
            </a:r>
            <a:endParaRPr lang="en-AU" sz="4800" u="sng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2" descr="C:\Users\steve\Desktop\Cap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6163" y="1414165"/>
            <a:ext cx="7526337" cy="4830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948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6473" y="609599"/>
            <a:ext cx="8596668" cy="1320800"/>
          </a:xfrm>
        </p:spPr>
        <p:txBody>
          <a:bodyPr>
            <a:normAutofit/>
          </a:bodyPr>
          <a:lstStyle/>
          <a:p>
            <a:r>
              <a:rPr lang="en-US" u="sng" dirty="0" smtClean="0">
                <a:latin typeface="Comic Sans MS" panose="030F0702030302020204" pitchFamily="66" charset="0"/>
                <a:ea typeface="Century Gothic" charset="0"/>
                <a:cs typeface="Century Gothic" charset="0"/>
              </a:rPr>
              <a:t>Junior Owls (Early Stage 1 &amp; Stage 1)</a:t>
            </a:r>
            <a:endParaRPr lang="en-US" u="sng" dirty="0">
              <a:latin typeface="Comic Sans MS" panose="030F0702030302020204" pitchFamily="66" charset="0"/>
              <a:ea typeface="Century Gothic" charset="0"/>
              <a:cs typeface="Century Gothic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3455" y="1930399"/>
            <a:ext cx="6594762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 smtClean="0">
                <a:latin typeface="Comic Sans MS" panose="030F0702030302020204" pitchFamily="66" charset="0"/>
                <a:ea typeface="Century Gothic" charset="0"/>
                <a:cs typeface="Century Gothic" charset="0"/>
              </a:rPr>
              <a:t>Core Values:</a:t>
            </a:r>
          </a:p>
          <a:p>
            <a:endParaRPr lang="en-US" sz="2400" dirty="0" smtClean="0">
              <a:latin typeface="Comic Sans MS" panose="030F0702030302020204" pitchFamily="66" charset="0"/>
              <a:ea typeface="Century Gothic" charset="0"/>
              <a:cs typeface="Century Gothic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prstClr val="black"/>
                </a:solidFill>
                <a:latin typeface="Comic Sans MS" panose="030F0702030302020204" pitchFamily="66" charset="0"/>
                <a:ea typeface="Century Gothic" charset="0"/>
                <a:cs typeface="Century Gothic" charset="0"/>
              </a:rPr>
              <a:t>We are learning to be safe students </a:t>
            </a:r>
            <a:endParaRPr lang="en-AU" sz="2400" dirty="0" smtClean="0">
              <a:solidFill>
                <a:prstClr val="black"/>
              </a:solidFill>
              <a:latin typeface="Comic Sans MS" panose="030F0702030302020204" pitchFamily="66" charset="0"/>
              <a:ea typeface="Century Gothic" charset="0"/>
              <a:cs typeface="Century Gothic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AU" sz="2400" dirty="0" smtClean="0">
                <a:solidFill>
                  <a:prstClr val="black"/>
                </a:solidFill>
                <a:latin typeface="Comic Sans MS" panose="030F0702030302020204" pitchFamily="66" charset="0"/>
                <a:ea typeface="Century Gothic" charset="0"/>
                <a:cs typeface="Century Gothic" charset="0"/>
              </a:rPr>
              <a:t>We </a:t>
            </a:r>
            <a:r>
              <a:rPr lang="en-AU" sz="2400" dirty="0">
                <a:solidFill>
                  <a:prstClr val="black"/>
                </a:solidFill>
                <a:latin typeface="Comic Sans MS" panose="030F0702030302020204" pitchFamily="66" charset="0"/>
                <a:ea typeface="Century Gothic" charset="0"/>
                <a:cs typeface="Century Gothic" charset="0"/>
              </a:rPr>
              <a:t>are learning to spot a </a:t>
            </a:r>
            <a:r>
              <a:rPr lang="en-AU" sz="2400" dirty="0" smtClean="0">
                <a:solidFill>
                  <a:prstClr val="black"/>
                </a:solidFill>
                <a:latin typeface="Comic Sans MS" panose="030F0702030302020204" pitchFamily="66" charset="0"/>
                <a:ea typeface="Century Gothic" charset="0"/>
                <a:cs typeface="Century Gothic" charset="0"/>
              </a:rPr>
              <a:t>bully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AU" sz="2400" dirty="0" smtClean="0">
                <a:solidFill>
                  <a:prstClr val="black"/>
                </a:solidFill>
                <a:latin typeface="Comic Sans MS" panose="030F0702030302020204" pitchFamily="66" charset="0"/>
                <a:ea typeface="Century Gothic" charset="0"/>
                <a:cs typeface="Century Gothic" charset="0"/>
              </a:rPr>
              <a:t>We </a:t>
            </a:r>
            <a:r>
              <a:rPr lang="en-AU" sz="2400" dirty="0">
                <a:solidFill>
                  <a:prstClr val="black"/>
                </a:solidFill>
                <a:latin typeface="Comic Sans MS" panose="030F0702030302020204" pitchFamily="66" charset="0"/>
                <a:ea typeface="Century Gothic" charset="0"/>
                <a:cs typeface="Century Gothic" charset="0"/>
              </a:rPr>
              <a:t>are learning to tell a teacher</a:t>
            </a:r>
          </a:p>
          <a:p>
            <a:pPr lvl="0"/>
            <a:endParaRPr lang="en-US" sz="2400" dirty="0">
              <a:solidFill>
                <a:prstClr val="black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8518" y="1817353"/>
            <a:ext cx="2598623" cy="2729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71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8500" y="297934"/>
            <a:ext cx="9867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Our 2-step plan</a:t>
            </a:r>
            <a:endParaRPr lang="en-AU" sz="4000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8000" y="1295400"/>
            <a:ext cx="87249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u="sng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Activity:</a:t>
            </a:r>
            <a:r>
              <a:rPr lang="en-AU" sz="28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 When should we use the 2-step plan? List them down on the board.</a:t>
            </a:r>
            <a:endParaRPr lang="en-AU" sz="2800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pic>
        <p:nvPicPr>
          <p:cNvPr id="6146" name="Picture 2" descr="Image result for number list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6474" y="2430740"/>
            <a:ext cx="4068674" cy="3792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3628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10028766" cy="903890"/>
          </a:xfrm>
        </p:spPr>
        <p:txBody>
          <a:bodyPr>
            <a:noAutofit/>
          </a:bodyPr>
          <a:lstStyle/>
          <a:p>
            <a:r>
              <a:rPr lang="en-US" sz="4000" dirty="0" smtClean="0">
                <a:latin typeface="Comic Sans MS" panose="030F0702030302020204" pitchFamily="66" charset="0"/>
                <a:ea typeface="Century Gothic" charset="0"/>
                <a:cs typeface="Century Gothic" charset="0"/>
              </a:rPr>
              <a:t>Always remember to tell a teacher!!</a:t>
            </a:r>
            <a:endParaRPr lang="en-US" sz="4000" dirty="0">
              <a:latin typeface="Comic Sans MS" panose="030F0702030302020204" pitchFamily="66" charset="0"/>
              <a:ea typeface="Century Gothic" charset="0"/>
              <a:cs typeface="Century Gothic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7334" y="1651000"/>
            <a:ext cx="98933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i="1" dirty="0" smtClean="0">
                <a:latin typeface="Comic Sans MS" panose="030F0702030302020204" pitchFamily="66" charset="0"/>
              </a:rPr>
              <a:t>A teacher can only help fix problems that they know about. So always let your teacher know if you are hurt or are being bullied!</a:t>
            </a:r>
            <a:endParaRPr lang="en-AU" sz="2800" i="1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 descr="Image result for tell a teacher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9759" y="3175695"/>
            <a:ext cx="2308225" cy="307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3859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63600"/>
          </a:xfrm>
        </p:spPr>
        <p:txBody>
          <a:bodyPr>
            <a:normAutofit/>
          </a:bodyPr>
          <a:lstStyle/>
          <a:p>
            <a:r>
              <a:rPr lang="en-US" sz="4400" u="sng" dirty="0" smtClean="0">
                <a:latin typeface="Comic Sans MS" panose="030F0702030302020204" pitchFamily="66" charset="0"/>
                <a:ea typeface="Century Gothic" charset="0"/>
                <a:cs typeface="Century Gothic" charset="0"/>
              </a:rPr>
              <a:t>Food for thought</a:t>
            </a:r>
            <a:r>
              <a:rPr lang="is-IS" sz="4400" u="sng" dirty="0" smtClean="0">
                <a:latin typeface="Comic Sans MS" panose="030F0702030302020204" pitchFamily="66" charset="0"/>
                <a:ea typeface="Century Gothic" charset="0"/>
                <a:cs typeface="Century Gothic" charset="0"/>
              </a:rPr>
              <a:t>…</a:t>
            </a:r>
            <a:endParaRPr lang="en-US" sz="4400" u="sng" dirty="0">
              <a:latin typeface="Comic Sans MS" panose="030F0702030302020204" pitchFamily="66" charset="0"/>
              <a:ea typeface="Century Gothic" charset="0"/>
              <a:cs typeface="Century Gothic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046289"/>
            <a:ext cx="10066866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 smtClean="0">
                <a:latin typeface="Comic Sans MS" panose="030F0702030302020204" pitchFamily="66" charset="0"/>
                <a:ea typeface="Century Gothic" charset="0"/>
                <a:cs typeface="Century Gothic" charset="0"/>
                <a:hlinkClick r:id="rId2"/>
              </a:rPr>
              <a:t>http://www.youtube.com/watch?v=wT3RhIJZu4k</a:t>
            </a:r>
            <a:endParaRPr lang="en-US" i="1" dirty="0" smtClean="0">
              <a:latin typeface="Comic Sans MS" panose="030F0702030302020204" pitchFamily="66" charset="0"/>
              <a:ea typeface="Century Gothic" charset="0"/>
              <a:cs typeface="Century Gothic" charset="0"/>
            </a:endParaRPr>
          </a:p>
          <a:p>
            <a:pPr marL="0" indent="0">
              <a:buNone/>
            </a:pPr>
            <a:endParaRPr lang="en-US" sz="2800" i="1" dirty="0" smtClean="0">
              <a:latin typeface="Century Gothic" charset="0"/>
              <a:ea typeface="Century Gothic" charset="0"/>
              <a:cs typeface="Century Gothic" charset="0"/>
            </a:endParaRPr>
          </a:p>
          <a:p>
            <a:pPr marL="0" indent="0">
              <a:buNone/>
            </a:pPr>
            <a:r>
              <a:rPr lang="en-US" sz="2800" i="1" u="sng" dirty="0" smtClean="0">
                <a:latin typeface="Comic Sans MS" panose="030F0702030302020204" pitchFamily="66" charset="0"/>
                <a:ea typeface="Century Gothic" charset="0"/>
                <a:cs typeface="Century Gothic" charset="0"/>
              </a:rPr>
              <a:t>Question</a:t>
            </a:r>
            <a:r>
              <a:rPr lang="en-US" sz="2800" i="1" dirty="0" smtClean="0">
                <a:latin typeface="Comic Sans MS" panose="030F0702030302020204" pitchFamily="66" charset="0"/>
                <a:ea typeface="Century Gothic" charset="0"/>
                <a:cs typeface="Century Gothic" charset="0"/>
              </a:rPr>
              <a:t>: What is this video about?</a:t>
            </a:r>
          </a:p>
        </p:txBody>
      </p:sp>
    </p:spTree>
    <p:extLst>
      <p:ext uri="{BB962C8B-B14F-4D97-AF65-F5344CB8AC3E}">
        <p14:creationId xmlns:p14="http://schemas.microsoft.com/office/powerpoint/2010/main" val="1059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6473" y="609599"/>
            <a:ext cx="8596668" cy="1016001"/>
          </a:xfrm>
        </p:spPr>
        <p:txBody>
          <a:bodyPr>
            <a:normAutofit/>
          </a:bodyPr>
          <a:lstStyle/>
          <a:p>
            <a:r>
              <a:rPr lang="en-US" u="sng" dirty="0" smtClean="0">
                <a:latin typeface="Comic Sans MS" panose="030F0702030302020204" pitchFamily="66" charset="0"/>
                <a:ea typeface="Century Gothic" charset="0"/>
                <a:cs typeface="Century Gothic" charset="0"/>
              </a:rPr>
              <a:t>Think, pair, share….</a:t>
            </a:r>
            <a:endParaRPr lang="en-US" u="sng" dirty="0">
              <a:latin typeface="Comic Sans MS" panose="030F0702030302020204" pitchFamily="66" charset="0"/>
              <a:ea typeface="Century Gothic" charset="0"/>
              <a:cs typeface="Century Gothic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6473" y="1625600"/>
            <a:ext cx="81095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omic Sans MS" panose="030F0702030302020204" pitchFamily="66" charset="0"/>
                <a:ea typeface="Century Gothic" charset="0"/>
                <a:cs typeface="Century Gothic" charset="0"/>
              </a:rPr>
              <a:t>What is a hero?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omic Sans MS" panose="030F0702030302020204" pitchFamily="66" charset="0"/>
                <a:ea typeface="Century Gothic" charset="0"/>
                <a:cs typeface="Century Gothic" charset="0"/>
              </a:rPr>
              <a:t>What makes a hero awesome?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omic Sans MS" panose="030F0702030302020204" pitchFamily="66" charset="0"/>
                <a:ea typeface="Century Gothic" charset="0"/>
                <a:cs typeface="Century Gothic" charset="0"/>
              </a:rPr>
              <a:t>How can you be a hero at school?</a:t>
            </a:r>
            <a:endParaRPr lang="en-US" sz="3200" dirty="0">
              <a:latin typeface="Comic Sans MS" panose="030F0702030302020204" pitchFamily="66" charset="0"/>
              <a:ea typeface="Century Gothic" charset="0"/>
              <a:cs typeface="Century Gothic" charset="0"/>
            </a:endParaRPr>
          </a:p>
        </p:txBody>
      </p:sp>
      <p:pic>
        <p:nvPicPr>
          <p:cNvPr id="3" name="Picture 2" descr="Image result for cartoon of heros for ki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0" y="3973512"/>
            <a:ext cx="5715000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388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9473" y="431799"/>
            <a:ext cx="8596668" cy="1320800"/>
          </a:xfrm>
        </p:spPr>
        <p:txBody>
          <a:bodyPr>
            <a:normAutofit/>
          </a:bodyPr>
          <a:lstStyle/>
          <a:p>
            <a:r>
              <a:rPr lang="en-US" u="sng" dirty="0" smtClean="0">
                <a:latin typeface="Comic Sans MS" panose="030F0702030302020204" pitchFamily="66" charset="0"/>
                <a:ea typeface="Century Gothic" charset="0"/>
                <a:cs typeface="Century Gothic" charset="0"/>
              </a:rPr>
              <a:t>Bullies…..</a:t>
            </a:r>
            <a:endParaRPr lang="en-US" u="sng" dirty="0">
              <a:latin typeface="Comic Sans MS" panose="030F0702030302020204" pitchFamily="66" charset="0"/>
              <a:ea typeface="Century Gothic" charset="0"/>
              <a:cs typeface="Century Gothic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39273" y="1315604"/>
            <a:ext cx="81926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omic Sans MS" panose="030F0702030302020204" pitchFamily="66" charset="0"/>
                <a:ea typeface="Century Gothic" charset="0"/>
                <a:cs typeface="Century Gothic" charset="0"/>
              </a:rPr>
              <a:t>Bullies are </a:t>
            </a:r>
            <a:r>
              <a:rPr lang="en-US" sz="3200" u="sng" dirty="0" smtClean="0">
                <a:latin typeface="Comic Sans MS" panose="030F0702030302020204" pitchFamily="66" charset="0"/>
                <a:ea typeface="Century Gothic" charset="0"/>
                <a:cs typeface="Century Gothic" charset="0"/>
              </a:rPr>
              <a:t>NOT</a:t>
            </a:r>
            <a:r>
              <a:rPr lang="en-US" sz="3200" dirty="0" smtClean="0">
                <a:latin typeface="Comic Sans MS" panose="030F0702030302020204" pitchFamily="66" charset="0"/>
                <a:ea typeface="Century Gothic" charset="0"/>
                <a:cs typeface="Century Gothic" charset="0"/>
              </a:rPr>
              <a:t> heroes!!!</a:t>
            </a:r>
            <a:endParaRPr lang="en-US" sz="3200" dirty="0">
              <a:latin typeface="Comic Sans MS" panose="030F0702030302020204" pitchFamily="66" charset="0"/>
              <a:ea typeface="Century Gothic" charset="0"/>
              <a:cs typeface="Century Gothic" charset="0"/>
            </a:endParaRPr>
          </a:p>
        </p:txBody>
      </p:sp>
      <p:pic>
        <p:nvPicPr>
          <p:cNvPr id="3" name="Picture 2" descr="Image result for picture of bully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7053" y="2166936"/>
            <a:ext cx="5540293" cy="3675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ultiply 3"/>
          <p:cNvSpPr/>
          <p:nvPr/>
        </p:nvSpPr>
        <p:spPr>
          <a:xfrm>
            <a:off x="3911600" y="2286000"/>
            <a:ext cx="3441700" cy="3136899"/>
          </a:xfrm>
          <a:prstGeom prst="mathMultiply">
            <a:avLst/>
          </a:prstGeom>
          <a:noFill/>
          <a:ln w="444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65315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6473" y="609599"/>
            <a:ext cx="8596668" cy="698501"/>
          </a:xfrm>
        </p:spPr>
        <p:txBody>
          <a:bodyPr>
            <a:normAutofit/>
          </a:bodyPr>
          <a:lstStyle/>
          <a:p>
            <a:r>
              <a:rPr lang="en-US" u="sng" dirty="0" smtClean="0">
                <a:latin typeface="Comic Sans MS" panose="030F0702030302020204" pitchFamily="66" charset="0"/>
                <a:ea typeface="Century Gothic" charset="0"/>
                <a:cs typeface="Century Gothic" charset="0"/>
              </a:rPr>
              <a:t>What is a bully?</a:t>
            </a:r>
            <a:endParaRPr lang="en-US" u="sng" dirty="0">
              <a:latin typeface="Comic Sans MS" panose="030F0702030302020204" pitchFamily="66" charset="0"/>
              <a:ea typeface="Century Gothic" charset="0"/>
              <a:cs typeface="Century Gothic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6473" y="1481209"/>
            <a:ext cx="10543386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omic Sans MS" panose="030F0702030302020204" pitchFamily="66" charset="0"/>
                <a:ea typeface="Century Gothic" charset="0"/>
                <a:cs typeface="Century Gothic" charset="0"/>
              </a:rPr>
              <a:t>Bullying is when someone: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Comic Sans MS" panose="030F0702030302020204" pitchFamily="66" charset="0"/>
                <a:ea typeface="Century Gothic" charset="0"/>
                <a:cs typeface="Century Gothic" charset="0"/>
              </a:rPr>
              <a:t>K</a:t>
            </a:r>
            <a:r>
              <a:rPr lang="en-US" sz="3200" dirty="0" smtClean="0">
                <a:latin typeface="Comic Sans MS" panose="030F0702030302020204" pitchFamily="66" charset="0"/>
                <a:ea typeface="Century Gothic" charset="0"/>
                <a:cs typeface="Century Gothic" charset="0"/>
              </a:rPr>
              <a:t>eeps picking on you all the time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omic Sans MS" panose="030F0702030302020204" pitchFamily="66" charset="0"/>
                <a:ea typeface="Century Gothic" charset="0"/>
                <a:cs typeface="Century Gothic" charset="0"/>
              </a:rPr>
              <a:t>Tries to make you feel bad all the time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omic Sans MS" panose="030F0702030302020204" pitchFamily="66" charset="0"/>
                <a:ea typeface="Century Gothic" charset="0"/>
                <a:cs typeface="Century Gothic" charset="0"/>
              </a:rPr>
              <a:t>Makes fun of you a lot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omic Sans MS" panose="030F0702030302020204" pitchFamily="66" charset="0"/>
                <a:ea typeface="Century Gothic" charset="0"/>
                <a:cs typeface="Century Gothic" charset="0"/>
              </a:rPr>
              <a:t>Makes others not like you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omic Sans MS" panose="030F0702030302020204" pitchFamily="66" charset="0"/>
                <a:ea typeface="Century Gothic" charset="0"/>
                <a:cs typeface="Century Gothic" charset="0"/>
              </a:rPr>
              <a:t>Keeps hurting you such as hitting or punching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 smtClean="0">
              <a:latin typeface="Comic Sans MS" panose="030F0702030302020204" pitchFamily="66" charset="0"/>
              <a:ea typeface="Century Gothic" charset="0"/>
              <a:cs typeface="Century Gothic" charset="0"/>
            </a:endParaRPr>
          </a:p>
          <a:p>
            <a:r>
              <a:rPr lang="en-US" sz="2400" i="1" u="sng" dirty="0" smtClean="0">
                <a:latin typeface="Comic Sans MS" panose="030F0702030302020204" pitchFamily="66" charset="0"/>
                <a:ea typeface="Century Gothic" charset="0"/>
                <a:cs typeface="Century Gothic" charset="0"/>
              </a:rPr>
              <a:t>Remember</a:t>
            </a:r>
            <a:r>
              <a:rPr lang="en-US" sz="2400" i="1" dirty="0" smtClean="0">
                <a:latin typeface="Comic Sans MS" panose="030F0702030302020204" pitchFamily="66" charset="0"/>
                <a:ea typeface="Century Gothic" charset="0"/>
                <a:cs typeface="Century Gothic" charset="0"/>
              </a:rPr>
              <a:t> it is not bullying if you have a fight or argument with someone once, it is not bullying even though it can be upsetting. It is also not bullying if you sometimes fight with a friend and you can sort it out.</a:t>
            </a:r>
            <a:endParaRPr lang="en-US" sz="2400" i="1" dirty="0">
              <a:latin typeface="Comic Sans MS" panose="030F0702030302020204" pitchFamily="66" charset="0"/>
              <a:ea typeface="Century Gothic" charset="0"/>
              <a:cs typeface="Century Gothic" charset="0"/>
            </a:endParaRPr>
          </a:p>
        </p:txBody>
      </p:sp>
      <p:pic>
        <p:nvPicPr>
          <p:cNvPr id="3074" name="Picture 2" descr="Image result for Question Fa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7300" y="468729"/>
            <a:ext cx="901700" cy="1012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7294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832" y="573253"/>
            <a:ext cx="8596668" cy="1320800"/>
          </a:xfrm>
        </p:spPr>
        <p:txBody>
          <a:bodyPr>
            <a:normAutofit/>
          </a:bodyPr>
          <a:lstStyle/>
          <a:p>
            <a:r>
              <a:rPr lang="en-US" u="sng" dirty="0" smtClean="0">
                <a:latin typeface="Comic Sans MS" panose="030F0702030302020204" pitchFamily="66" charset="0"/>
                <a:ea typeface="Century Gothic" charset="0"/>
                <a:cs typeface="Century Gothic" charset="0"/>
              </a:rPr>
              <a:t>Why do people bully?</a:t>
            </a:r>
            <a:endParaRPr lang="en-US" u="sng" dirty="0">
              <a:latin typeface="Comic Sans MS" panose="030F0702030302020204" pitchFamily="66" charset="0"/>
              <a:ea typeface="Century Gothic" charset="0"/>
              <a:cs typeface="Century Gothic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84200" y="1521149"/>
            <a:ext cx="8966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3200" u="sng" dirty="0" smtClean="0">
                <a:latin typeface="Comic Sans MS" panose="030F0702030302020204" pitchFamily="66" charset="0"/>
              </a:rPr>
              <a:t>Activity:</a:t>
            </a:r>
            <a:r>
              <a:rPr lang="en-AU" sz="3200" dirty="0" smtClean="0">
                <a:latin typeface="Comic Sans MS" panose="030F0702030302020204" pitchFamily="66" charset="0"/>
              </a:rPr>
              <a:t> Discuss with your class the possible reasons people may bully others.</a:t>
            </a:r>
            <a:endParaRPr lang="en-AU" sz="3200" dirty="0">
              <a:latin typeface="Comic Sans MS" panose="030F0702030302020204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dirty="0"/>
              <a:t> </a:t>
            </a:r>
            <a:br>
              <a:rPr lang="en-AU" dirty="0"/>
            </a:br>
            <a:endParaRPr lang="en-AU" dirty="0"/>
          </a:p>
        </p:txBody>
      </p:sp>
      <p:sp>
        <p:nvSpPr>
          <p:cNvPr id="6" name="Rectangle 5"/>
          <p:cNvSpPr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dirty="0"/>
              <a:t> </a:t>
            </a:r>
            <a:br>
              <a:rPr lang="en-AU" dirty="0"/>
            </a:br>
            <a:endParaRPr lang="en-AU" dirty="0"/>
          </a:p>
        </p:txBody>
      </p:sp>
      <p:sp>
        <p:nvSpPr>
          <p:cNvPr id="8" name="Rectangle 7"/>
          <p:cNvSpPr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dirty="0"/>
              <a:t> </a:t>
            </a:r>
            <a:br>
              <a:rPr lang="en-AU" dirty="0"/>
            </a:br>
            <a:endParaRPr lang="en-AU" dirty="0"/>
          </a:p>
        </p:txBody>
      </p:sp>
      <p:pic>
        <p:nvPicPr>
          <p:cNvPr id="3074" name="Picture 2" descr="Image result for question mark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3791" y="3105835"/>
            <a:ext cx="2367809" cy="3444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1003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634" y="241300"/>
            <a:ext cx="11209866" cy="1320800"/>
          </a:xfrm>
        </p:spPr>
        <p:txBody>
          <a:bodyPr>
            <a:normAutofit/>
          </a:bodyPr>
          <a:lstStyle/>
          <a:p>
            <a:pPr algn="ctr"/>
            <a:r>
              <a:rPr lang="en-AU" u="sng" dirty="0" smtClean="0">
                <a:latin typeface="Comic Sans MS" panose="030F0702030302020204" pitchFamily="66" charset="0"/>
              </a:rPr>
              <a:t>What can you do if you see a bully or are being bullied?</a:t>
            </a:r>
            <a:endParaRPr lang="en-AU" u="sng" dirty="0">
              <a:latin typeface="Comic Sans MS" panose="030F0702030302020204" pitchFamily="66" charset="0"/>
            </a:endParaRPr>
          </a:p>
        </p:txBody>
      </p:sp>
      <p:pic>
        <p:nvPicPr>
          <p:cNvPr id="4098" name="Picture 2" descr="Image result for kid and speech bubbl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100" y="1562100"/>
            <a:ext cx="6096000" cy="490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32200" y="2229366"/>
            <a:ext cx="457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dirty="0" smtClean="0">
                <a:latin typeface="Comic Sans MS" panose="030F0702030302020204" pitchFamily="66" charset="0"/>
              </a:rPr>
              <a:t>Follow our 2 and 3 step plan!!!</a:t>
            </a:r>
            <a:endParaRPr lang="en-AU" sz="3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8291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4" y="1079500"/>
            <a:ext cx="10969626" cy="5232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30600" y="164068"/>
            <a:ext cx="48686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4800" u="sng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Our 3-step plan</a:t>
            </a:r>
            <a:endParaRPr lang="en-AU" sz="4800" u="sng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30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426</TotalTime>
  <Words>902</Words>
  <Application>Microsoft Office PowerPoint</Application>
  <PresentationFormat>Custom</PresentationFormat>
  <Paragraphs>125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Facet</vt:lpstr>
      <vt:lpstr>Positive Behaviour for Learning</vt:lpstr>
      <vt:lpstr>Junior Owls (Early Stage 1 &amp; Stage 1)</vt:lpstr>
      <vt:lpstr>Junior Owls (Early Stage 1 &amp; Stage 1)</vt:lpstr>
      <vt:lpstr>Think, pair, share….</vt:lpstr>
      <vt:lpstr>Bullies…..</vt:lpstr>
      <vt:lpstr>What is a bully?</vt:lpstr>
      <vt:lpstr>Why do people bully?</vt:lpstr>
      <vt:lpstr>What can you do if you see a bully or are being bullied?</vt:lpstr>
      <vt:lpstr>PowerPoint Presentation</vt:lpstr>
      <vt:lpstr>PowerPoint Presentation</vt:lpstr>
      <vt:lpstr>What do you do?</vt:lpstr>
      <vt:lpstr>PowerPoint Presentation</vt:lpstr>
      <vt:lpstr>PowerPoint Presentation</vt:lpstr>
      <vt:lpstr>Always remember to tell a teacher!!</vt:lpstr>
      <vt:lpstr>Food for thought…</vt:lpstr>
      <vt:lpstr>Senior Owls (Stage 2 / Stage 3)</vt:lpstr>
      <vt:lpstr>Think, pair, share….</vt:lpstr>
      <vt:lpstr>Bullies…..</vt:lpstr>
      <vt:lpstr>What is a bully?</vt:lpstr>
      <vt:lpstr>Why do people bully?</vt:lpstr>
      <vt:lpstr>Reasons people may bully…</vt:lpstr>
      <vt:lpstr>Bystanders….</vt:lpstr>
      <vt:lpstr>What can happen if you don’t speak out…. </vt:lpstr>
      <vt:lpstr>PowerPoint Presentation</vt:lpstr>
      <vt:lpstr>What can you do if you see a bully or are being bullied?</vt:lpstr>
      <vt:lpstr>PowerPoint Presentation</vt:lpstr>
      <vt:lpstr>PowerPoint Presentation</vt:lpstr>
      <vt:lpstr>What do you do?</vt:lpstr>
      <vt:lpstr>PowerPoint Presentation</vt:lpstr>
      <vt:lpstr>PowerPoint Presentation</vt:lpstr>
      <vt:lpstr>Always remember to tell a teacher!!</vt:lpstr>
      <vt:lpstr>Food for thought…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Positive Behaviour for Learning</dc:title>
  <dc:creator>Dodds, Chris</dc:creator>
  <cp:lastModifiedBy>steve crawford</cp:lastModifiedBy>
  <cp:revision>38</cp:revision>
  <dcterms:created xsi:type="dcterms:W3CDTF">2016-01-24T11:06:46Z</dcterms:created>
  <dcterms:modified xsi:type="dcterms:W3CDTF">2018-02-04T09:03:48Z</dcterms:modified>
</cp:coreProperties>
</file>